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3" r:id="rId2"/>
    <p:sldId id="259" r:id="rId3"/>
    <p:sldId id="332" r:id="rId4"/>
    <p:sldId id="296" r:id="rId5"/>
    <p:sldId id="313" r:id="rId6"/>
    <p:sldId id="312" r:id="rId7"/>
    <p:sldId id="331" r:id="rId8"/>
    <p:sldId id="314" r:id="rId9"/>
    <p:sldId id="336" r:id="rId10"/>
    <p:sldId id="340" r:id="rId11"/>
    <p:sldId id="320" r:id="rId12"/>
    <p:sldId id="341" r:id="rId13"/>
    <p:sldId id="321" r:id="rId14"/>
    <p:sldId id="318" r:id="rId15"/>
    <p:sldId id="322" r:id="rId16"/>
    <p:sldId id="330" r:id="rId17"/>
    <p:sldId id="328" r:id="rId18"/>
    <p:sldId id="327" r:id="rId19"/>
    <p:sldId id="334" r:id="rId20"/>
    <p:sldId id="319" r:id="rId21"/>
    <p:sldId id="335" r:id="rId22"/>
    <p:sldId id="323" r:id="rId23"/>
    <p:sldId id="333" r:id="rId24"/>
    <p:sldId id="324" r:id="rId25"/>
    <p:sldId id="342" r:id="rId26"/>
    <p:sldId id="325" r:id="rId27"/>
    <p:sldId id="297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에스코어 드림 6 Bold" panose="020B0703030302020204" pitchFamily="34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AC0B96-67C3-E68C-0E4C-0579E624BC2C}" name="Lee Jeong-Woo" initials="LJW" userId="bdbd81c95927a60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91F"/>
    <a:srgbClr val="161812"/>
    <a:srgbClr val="F9AC6A"/>
    <a:srgbClr val="FFBB6F"/>
    <a:srgbClr val="D2DC4C"/>
    <a:srgbClr val="DAE372"/>
    <a:srgbClr val="F18A3E"/>
    <a:srgbClr val="FD8A22"/>
    <a:srgbClr val="D8453E"/>
    <a:srgbClr val="3B2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83802" autoAdjust="0"/>
  </p:normalViewPr>
  <p:slideViewPr>
    <p:cSldViewPr>
      <p:cViewPr varScale="1">
        <p:scale>
          <a:sx n="100" d="100"/>
          <a:sy n="100" d="100"/>
        </p:scale>
        <p:origin x="22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0T16:58:02.8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 발표 시작하도록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안녕하세요 저는 차량 번호판 인식 시스템의 개선 발표를 맡은 장성민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이미지에서 선에 해당하게 되는 </a:t>
            </a:r>
            <a:r>
              <a:rPr lang="en-US" altLang="ko-KR" dirty="0"/>
              <a:t>Contours</a:t>
            </a:r>
            <a:r>
              <a:rPr lang="ko-KR" altLang="en-US" dirty="0"/>
              <a:t>를 </a:t>
            </a:r>
            <a:r>
              <a:rPr lang="ko-KR" altLang="en-US" dirty="0" err="1"/>
              <a:t>찾게되고</a:t>
            </a:r>
            <a:r>
              <a:rPr lang="en-US" altLang="ko-KR" dirty="0"/>
              <a:t>, Contours</a:t>
            </a:r>
            <a:r>
              <a:rPr lang="ko-KR" altLang="en-US" dirty="0"/>
              <a:t>를 연결하여 박스를 그릴 수가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이렇게 수 많은 박스들 중에서 우리가 원하는 번호판을 찾아내기 위해서 두 번에 걸쳐서 차량의 번호판이라 판단되는 부분을 찾을 수가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찾은 차량의 번호판 이미지에서 글자를 읽어내는 </a:t>
            </a:r>
            <a:r>
              <a:rPr lang="en-US" altLang="ko-KR" dirty="0"/>
              <a:t>OCR </a:t>
            </a:r>
            <a:r>
              <a:rPr lang="ko-KR" altLang="en-US" dirty="0"/>
              <a:t>기술을 이용해서 차량의 번호판을 실제로 읽을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이렇게 읽어낸 번호판을 데이터베이스에 저장된 것과 비교하게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 까지가 차량의 번호판을 읽어내는 첫번째 보안의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58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두번째 보안입니다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보안은 이미지 매칭 및 비교입니다</a:t>
            </a:r>
            <a:r>
              <a:rPr lang="en-US" altLang="ko-KR" dirty="0"/>
              <a:t>. </a:t>
            </a:r>
            <a:r>
              <a:rPr lang="ko-KR" altLang="en-US" dirty="0"/>
              <a:t>이미지 </a:t>
            </a:r>
            <a:r>
              <a:rPr lang="ko-KR" altLang="en-US" dirty="0" err="1"/>
              <a:t>매칭은</a:t>
            </a:r>
            <a:r>
              <a:rPr lang="ko-KR" altLang="en-US" dirty="0"/>
              <a:t> 서로 다른 두 이미지를 비교해서</a:t>
            </a:r>
            <a:r>
              <a:rPr lang="en-US" altLang="ko-KR" dirty="0"/>
              <a:t>, </a:t>
            </a:r>
            <a:r>
              <a:rPr lang="ko-KR" altLang="en-US" dirty="0"/>
              <a:t>짝이 맞는 이미지를 찾아내는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다음과 같이 총 이미지가 있습니다</a:t>
            </a:r>
            <a:r>
              <a:rPr lang="en-US" altLang="ko-KR" dirty="0"/>
              <a:t>. </a:t>
            </a:r>
            <a:r>
              <a:rPr lang="ko-KR" altLang="en-US" dirty="0"/>
              <a:t>여기 왼쪽에 있는 검정 총 이미지와 같은 이미지를 오른쪽에 수 많은 이미지들 중에서 찾아내고자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이미지 </a:t>
            </a:r>
            <a:r>
              <a:rPr lang="ko-KR" altLang="en-US" dirty="0" err="1"/>
              <a:t>매칭을</a:t>
            </a:r>
            <a:r>
              <a:rPr lang="ko-KR" altLang="en-US" dirty="0"/>
              <a:t> 사용하면 되는데</a:t>
            </a:r>
            <a:r>
              <a:rPr lang="en-US" altLang="ko-KR" dirty="0"/>
              <a:t>, </a:t>
            </a:r>
            <a:r>
              <a:rPr lang="ko-KR" altLang="en-US" dirty="0"/>
              <a:t>이미지 매칭 기법에는 평균 해시 기법이라는 것이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픽셀의 전체 평균값을 이용해 이미지 픽셀을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바꾸는 기술인데</a:t>
            </a:r>
            <a:r>
              <a:rPr lang="en-US" altLang="ko-KR" dirty="0"/>
              <a:t>, </a:t>
            </a:r>
            <a:r>
              <a:rPr lang="ko-KR" altLang="en-US" dirty="0"/>
              <a:t>왼쪽 그림과 같이 검정 색 총을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만으로 표현해 낼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 기법을 이용하면 오른쪽에 수 많은 총들도 빠르게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바꿀 수 있기 때문에 이렇게 바뀐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리스트를 서로 비교해서 해당 이미지가 서로 얼만큼 유사한지를 구해낼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49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이를 실제 진입차량 사진에 적용하여 진입하는 차량을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표현해 </a:t>
            </a:r>
            <a:r>
              <a:rPr lang="ko-KR" altLang="en-US" dirty="0" err="1"/>
              <a:t>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이를 데이터베이스에 저장하여</a:t>
            </a:r>
            <a:r>
              <a:rPr lang="en-US" altLang="ko-KR" dirty="0"/>
              <a:t>, </a:t>
            </a:r>
            <a:r>
              <a:rPr lang="ko-KR" altLang="en-US" dirty="0"/>
              <a:t>이 차량이 다음에 들어올 때마다 번호판을 통과한 뒤</a:t>
            </a:r>
            <a:r>
              <a:rPr lang="en-US" altLang="ko-KR" dirty="0"/>
              <a:t>, </a:t>
            </a:r>
            <a:r>
              <a:rPr lang="ko-KR" altLang="en-US" dirty="0"/>
              <a:t>해당 번호판의 이미지라 저장되어 있는 이 리스트와</a:t>
            </a:r>
            <a:endParaRPr lang="en-US" altLang="ko-KR" dirty="0"/>
          </a:p>
          <a:p>
            <a:r>
              <a:rPr lang="ko-KR" altLang="en-US" dirty="0"/>
              <a:t>들어온 차량의 이미지 리스트를 비교하여 얼만큼 유사한가를 판단해서 들여보내도록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18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세번째 보안입니다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 보안은 이미지에서 특징점을 추출해내는 기술을 사용하였습니다</a:t>
            </a:r>
            <a:r>
              <a:rPr lang="en-US" altLang="ko-KR" dirty="0"/>
              <a:t>. BRIEF</a:t>
            </a:r>
            <a:r>
              <a:rPr lang="ko-KR" altLang="en-US" dirty="0"/>
              <a:t>라는 이미지에서 특징을 추출하는 기술이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기술은 특징점을 뽑을 때 방향과 회전을 고려하고 빠르다고 해서 </a:t>
            </a:r>
            <a:r>
              <a:rPr lang="en-US" altLang="ko-KR" dirty="0"/>
              <a:t>Oriented FAST and Rotated BRIEF</a:t>
            </a:r>
            <a:r>
              <a:rPr lang="ko-KR" altLang="en-US" dirty="0"/>
              <a:t>라고 불립니다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ORB</a:t>
            </a:r>
            <a:r>
              <a:rPr lang="ko-KR" altLang="en-US" dirty="0"/>
              <a:t>라고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이러한 </a:t>
            </a:r>
            <a:r>
              <a:rPr lang="en-US" altLang="ko-KR" dirty="0"/>
              <a:t>ORB</a:t>
            </a:r>
            <a:r>
              <a:rPr lang="ko-KR" altLang="en-US" dirty="0"/>
              <a:t>를 사용하여 다음과 같이 특징점을 추출할 수가 있습니다</a:t>
            </a:r>
            <a:r>
              <a:rPr lang="en-US" altLang="ko-KR" dirty="0"/>
              <a:t>. </a:t>
            </a:r>
            <a:r>
              <a:rPr lang="ko-KR" altLang="en-US" dirty="0"/>
              <a:t>이미지에서 급격히 색상이 바뀌는 곳</a:t>
            </a:r>
            <a:r>
              <a:rPr lang="en-US" altLang="ko-KR" dirty="0"/>
              <a:t>, </a:t>
            </a:r>
            <a:r>
              <a:rPr lang="ko-KR" altLang="en-US" dirty="0"/>
              <a:t>각진 곳</a:t>
            </a:r>
            <a:r>
              <a:rPr lang="en-US" altLang="ko-KR" dirty="0"/>
              <a:t>, </a:t>
            </a:r>
            <a:r>
              <a:rPr lang="ko-KR" altLang="en-US" dirty="0"/>
              <a:t>방향이 바뀌는 곳들을 판별하여 특징점으로써 추출해내게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ORB</a:t>
            </a:r>
            <a:r>
              <a:rPr lang="ko-KR" altLang="en-US" dirty="0"/>
              <a:t>를 진입 차량에도 적용하여 진입 차량의 특징점을 추출하도록 했습니다</a:t>
            </a:r>
            <a:r>
              <a:rPr lang="en-US" altLang="ko-KR" dirty="0"/>
              <a:t>. </a:t>
            </a:r>
            <a:r>
              <a:rPr lang="ko-KR" altLang="en-US" dirty="0"/>
              <a:t>왜냐하면 차량마다 앞의 생김새가 다르기 때문에 추출되는 특징점들도 다를 것이라 생각하였기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추출된 특징점의 정보들을 데이터베이스에 저장함으로써 다음에 해당 차량이 들어올 때마다 특징점이 유사한지 판별하도록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6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동일 차량 진입 시 </a:t>
            </a:r>
            <a:r>
              <a:rPr lang="ko-KR" altLang="en-US" dirty="0" err="1"/>
              <a:t>특징점</a:t>
            </a:r>
            <a:r>
              <a:rPr lang="ko-KR" altLang="en-US" dirty="0"/>
              <a:t> 매칭입니다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저장된 특징점과 이후에 진입하였을 때 뽑힌 특징점들이 잘 매칭 된 것을 확인하실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이와 다르게 다른 차량이 진입 하였을 때를 비교하여 보게 되면</a:t>
            </a:r>
            <a:endParaRPr lang="en-US" altLang="ko-KR" dirty="0"/>
          </a:p>
          <a:p>
            <a:r>
              <a:rPr lang="ko-KR" altLang="en-US" dirty="0"/>
              <a:t>그림과 같이 특징점이 제대로 매칭이 되지 않는 모습을 볼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</a:t>
            </a:r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ko-KR" altLang="en-US" dirty="0" err="1"/>
              <a:t>특징점</a:t>
            </a:r>
            <a:r>
              <a:rPr lang="ko-KR" altLang="en-US" dirty="0"/>
              <a:t> 매칭 및 비교로 세번째 보안이었습니다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00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 보안은 아주 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내부에 차량 존재여부를 판별하는 것인데</a:t>
            </a:r>
            <a:endParaRPr lang="en-US" altLang="ko-KR" dirty="0"/>
          </a:p>
          <a:p>
            <a:r>
              <a:rPr lang="ko-KR" altLang="en-US" dirty="0"/>
              <a:t>이렇게 차량이 진입하였을 때</a:t>
            </a:r>
            <a:r>
              <a:rPr lang="en-US" altLang="ko-KR" dirty="0"/>
              <a:t>, </a:t>
            </a:r>
            <a:r>
              <a:rPr lang="ko-KR" altLang="en-US" dirty="0"/>
              <a:t>데이터 베이스에서 차량이 내부에 존재하는지를 확인합니다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내부에 차량이 있을 경우에는 </a:t>
            </a:r>
            <a:r>
              <a:rPr lang="en-US" altLang="ko-KR" dirty="0"/>
              <a:t>1</a:t>
            </a:r>
            <a:r>
              <a:rPr lang="ko-KR" altLang="en-US" dirty="0"/>
              <a:t>이</a:t>
            </a:r>
            <a:r>
              <a:rPr lang="en-US" altLang="ko-KR" dirty="0"/>
              <a:t>, </a:t>
            </a:r>
            <a:r>
              <a:rPr lang="ko-KR" altLang="en-US" dirty="0"/>
              <a:t>없을 경우에는 </a:t>
            </a:r>
            <a:r>
              <a:rPr lang="en-US" altLang="ko-KR" dirty="0"/>
              <a:t>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그래서 내부에 이미 차량이 존재할 시에는 출입이 불가하도록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다음과 같이 데이터베이스에 </a:t>
            </a:r>
            <a:r>
              <a:rPr lang="en-US" altLang="ko-KR" dirty="0"/>
              <a:t>0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넣는 내부존재여부 칼럼을 만들어서 네번째 보안을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52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앞서 본 보안 과정을 총 정리해 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차량이 진입하였을 때</a:t>
            </a:r>
            <a:r>
              <a:rPr lang="en-US" altLang="ko-KR" dirty="0"/>
              <a:t>, </a:t>
            </a:r>
            <a:r>
              <a:rPr lang="ko-KR" altLang="en-US" dirty="0"/>
              <a:t>먼저 번호판 인식 및 비교를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이미지 매칭 및 비교를 하고</a:t>
            </a:r>
            <a:r>
              <a:rPr lang="en-US" altLang="ko-KR" dirty="0"/>
              <a:t>, </a:t>
            </a:r>
            <a:r>
              <a:rPr lang="ko-KR" altLang="en-US" dirty="0" err="1"/>
              <a:t>특징점</a:t>
            </a:r>
            <a:r>
              <a:rPr lang="ko-KR" altLang="en-US" dirty="0"/>
              <a:t> 매칭 및 비교를 합니다</a:t>
            </a:r>
            <a:r>
              <a:rPr lang="en-US" altLang="ko-KR" dirty="0"/>
              <a:t>. </a:t>
            </a:r>
            <a:r>
              <a:rPr lang="ko-KR" altLang="en-US" dirty="0"/>
              <a:t>마지막으로 내부에 존재하는지 여부까지 확인을 해서 모두 만족해야 통과하도록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59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다음으로 실험 및 검증입니다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알고리즘을 짰기 때문에 개선된 방법이 실제로 더 나은지 실험을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69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실제로 가짜 번호판을 만들어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주차장에 실제로 등록된 차량의 가짜 종이 번호판을 만들어서</a:t>
            </a:r>
            <a:endParaRPr lang="en-US" altLang="ko-KR" dirty="0"/>
          </a:p>
          <a:p>
            <a:r>
              <a:rPr lang="ko-KR" altLang="en-US" dirty="0"/>
              <a:t>주차장에 등록되지 않은 외부 차량에 붙여서 과연 실제로 뚫리는지를 실험해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40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왼쪽은 실제로 주차장 외부차량에 저희가 준비한 가짜 종이 번호판을 부착한 모습이고 뒤에는 무인 주차장입니다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실제 가짜 번호판으로 진입을 시도한 영상을 보여드리도록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지금 보이시 바와 같이 이렇게 앞에 가짜 번호판을 부착한 모습을 확인하실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이게 실제 이 차량의 진짜 번호판입니다</a:t>
            </a:r>
            <a:r>
              <a:rPr lang="en-US" altLang="ko-KR" dirty="0"/>
              <a:t>. </a:t>
            </a:r>
            <a:r>
              <a:rPr lang="ko-KR" altLang="en-US" dirty="0"/>
              <a:t>방금 차단기가 가짜 번호판에 속아서 올라간 것을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마지막에 보게 되시면 이렇게 내부에 등록된 정기 차량이라면서 </a:t>
            </a:r>
            <a:r>
              <a:rPr lang="en-US" altLang="ko-KR" dirty="0"/>
              <a:t>49</a:t>
            </a:r>
            <a:r>
              <a:rPr lang="ko-KR" altLang="en-US" dirty="0"/>
              <a:t>하 </a:t>
            </a:r>
            <a:r>
              <a:rPr lang="en-US" altLang="ko-KR" dirty="0"/>
              <a:t>4875</a:t>
            </a:r>
            <a:r>
              <a:rPr lang="ko-KR" altLang="en-US" dirty="0"/>
              <a:t> 가짜 종이 번호판으로 실제 무인 주차장을 이렇게 뚫는 모습을 확인하실 수가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8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발표 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이러한 프로젝트를 시작하게 되었는지</a:t>
            </a:r>
            <a:r>
              <a:rPr lang="en-US" altLang="ko-KR" dirty="0"/>
              <a:t> </a:t>
            </a:r>
            <a:r>
              <a:rPr lang="ko-KR" altLang="en-US" dirty="0"/>
              <a:t>개요와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어떻게 차량 번호판 인식 시스템을 개선시켰는지 와</a:t>
            </a:r>
            <a:endParaRPr lang="en-US" altLang="ko-KR" dirty="0"/>
          </a:p>
          <a:p>
            <a:r>
              <a:rPr lang="ko-KR" altLang="en-US" dirty="0"/>
              <a:t>어떤 실험을 했는지 그래서 잘 개선되었는지 결론을 말씀드리도록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9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방금 실험을 통해서 기존의 자동차 번호판 인식을 살펴보았습니다</a:t>
            </a:r>
            <a:r>
              <a:rPr lang="en-US" altLang="ko-KR" dirty="0"/>
              <a:t>. </a:t>
            </a:r>
            <a:r>
              <a:rPr lang="ko-KR" altLang="en-US" dirty="0"/>
              <a:t>가짜 종이 번호판 통과여부 실험을 진행하였을 때 실제로 기존 알고리즘은 통과되었음을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이제 개선된 저희의 인식 알고리즘을 실험하여 볼 차례 입니다</a:t>
            </a:r>
            <a:r>
              <a:rPr lang="en-US" altLang="ko-KR" dirty="0"/>
              <a:t>. </a:t>
            </a:r>
            <a:r>
              <a:rPr lang="ko-KR" altLang="en-US" dirty="0"/>
              <a:t>가정하기를 첫번째 번호판 인식 및 비교에서는 뚫릴 것이지만</a:t>
            </a:r>
            <a:endParaRPr lang="en-US" altLang="ko-KR" dirty="0"/>
          </a:p>
          <a:p>
            <a:r>
              <a:rPr lang="ko-KR" altLang="en-US" dirty="0"/>
              <a:t>두번째 이미지 매칭 및 비교부터 모두 통과하지 못할 것이라 가정하였습니다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4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등록되어 있는 차량이 진입하였을 경우입니다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</a:t>
            </a:r>
            <a:r>
              <a:rPr lang="en-US" altLang="ko-KR" dirty="0"/>
              <a:t>1</a:t>
            </a:r>
            <a:r>
              <a:rPr lang="ko-KR" altLang="en-US" dirty="0"/>
              <a:t>에서 차량 번호판을 인식해서 등록된 차량이라고 뜬 것을 확인하실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이미지 매칭에서도 기존에 저장된 차량 이미지 정보와 유사하기에 동일 차량으로 통과된 모습을 볼 수가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 </a:t>
            </a:r>
            <a:r>
              <a:rPr lang="ko-KR" altLang="en-US" dirty="0" err="1"/>
              <a:t>특징점</a:t>
            </a:r>
            <a:r>
              <a:rPr lang="ko-KR" altLang="en-US" dirty="0"/>
              <a:t> 매칭에서도 </a:t>
            </a:r>
            <a:r>
              <a:rPr lang="en-US" altLang="ko-KR" dirty="0"/>
              <a:t>300</a:t>
            </a:r>
            <a:r>
              <a:rPr lang="ko-KR" altLang="en-US" dirty="0"/>
              <a:t>개가 넘는 특징점이 잘 매칭되어서 동일 차량임을 확인하였습니다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내부에 차량이 존재하지 않기 때문에 모든 보안을 통과하며 진입할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6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가짜 번호판을 부착한 차량이 진입하였을 경우입니다</a:t>
            </a:r>
            <a:r>
              <a:rPr lang="en-US" altLang="ko-KR" dirty="0"/>
              <a:t>. </a:t>
            </a:r>
            <a:r>
              <a:rPr lang="ko-KR" altLang="en-US" dirty="0"/>
              <a:t>화면의 차량은 방금 동영상에서 보셨던 차량입니다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가짜 번호판을 부착한 차량이 진입하였을 경우</a:t>
            </a:r>
            <a:r>
              <a:rPr lang="en-US" altLang="ko-KR" dirty="0"/>
              <a:t>, </a:t>
            </a:r>
            <a:r>
              <a:rPr lang="ko-KR" altLang="en-US" dirty="0"/>
              <a:t>첫번째로 보안</a:t>
            </a:r>
            <a:r>
              <a:rPr lang="en-US" altLang="ko-KR" dirty="0"/>
              <a:t>1</a:t>
            </a:r>
            <a:r>
              <a:rPr lang="ko-KR" altLang="en-US" dirty="0"/>
              <a:t>에서는 차량 번호판 인식 및 비교를 통해 통과하게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두번째 보안부터 통과하지 못한 모습을 확인하실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 매칭에서는 </a:t>
            </a:r>
            <a:r>
              <a:rPr lang="ko-KR" altLang="en-US" dirty="0" err="1"/>
              <a:t>매칭량이</a:t>
            </a:r>
            <a:r>
              <a:rPr lang="ko-KR" altLang="en-US" dirty="0"/>
              <a:t> 매우 높은데 이는 저희가 올바르게 매칭 되지 않는 것들의 합을 구한 것이기에 기준인 </a:t>
            </a:r>
            <a:r>
              <a:rPr lang="en-US" altLang="ko-KR" dirty="0"/>
              <a:t>200</a:t>
            </a:r>
            <a:r>
              <a:rPr lang="ko-KR" altLang="en-US" dirty="0"/>
              <a:t>을 넘어서서 통과되지 못한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특징점</a:t>
            </a:r>
            <a:r>
              <a:rPr lang="ko-KR" altLang="en-US" dirty="0"/>
              <a:t> 매칭에서는 아까는 동일 차량이 진입하였을 경우 </a:t>
            </a:r>
            <a:r>
              <a:rPr lang="en-US" altLang="ko-KR" dirty="0"/>
              <a:t>300</a:t>
            </a:r>
            <a:r>
              <a:rPr lang="ko-KR" altLang="en-US" dirty="0"/>
              <a:t>이 넘었는데 이렇게 가짜 번호판을 부착한 다른 차량이 진입하였을 때 </a:t>
            </a:r>
            <a:r>
              <a:rPr lang="ko-KR" altLang="en-US" dirty="0" err="1"/>
              <a:t>매칭량이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매우 적어서 통과하지 못한 모습을 확인할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마지막으로 내부에 이미 해당 번호판을 부착하고 있는 차량이 존재하기에 진입하지 못한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이렇게 저희가 가정하였던 대로 첫번째 보안 외에 추가적인 보안들에 대해서는 가짜 번호판을 부착한 차량이 진입하지 못한 모습을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916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결론 및 시사점과 </a:t>
            </a:r>
            <a:r>
              <a:rPr lang="en-US" altLang="ko-KR" dirty="0"/>
              <a:t>reference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28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주차 인식 시스템은 가짜 번호판에 대응할 수 없지만 우리의 알고리즘은 대응이 가능하였습니다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기존의 방법보다 </a:t>
            </a:r>
            <a:r>
              <a:rPr lang="en-US" altLang="ko-KR" dirty="0"/>
              <a:t>3</a:t>
            </a:r>
            <a:r>
              <a:rPr lang="ko-KR" altLang="en-US" dirty="0"/>
              <a:t>가지 보안이 추가되었습니다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0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이렇게 전 과정이 돌아가는데 총 </a:t>
            </a:r>
            <a:r>
              <a:rPr lang="en-US" altLang="ko-KR" dirty="0"/>
              <a:t>0.35</a:t>
            </a:r>
            <a:r>
              <a:rPr lang="ko-KR" altLang="en-US" dirty="0"/>
              <a:t>초로 </a:t>
            </a:r>
            <a:r>
              <a:rPr lang="en-US" altLang="ko-KR" dirty="0"/>
              <a:t>1</a:t>
            </a:r>
            <a:r>
              <a:rPr lang="ko-KR" altLang="en-US" dirty="0"/>
              <a:t>초도 걸리지 않아서 실제 활용 가능성까지 있다고 생각하게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888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 </a:t>
            </a:r>
            <a:r>
              <a:rPr lang="en-US" altLang="ko-KR" dirty="0"/>
              <a:t>reference</a:t>
            </a:r>
            <a:r>
              <a:rPr lang="ko-KR" altLang="en-US" dirty="0"/>
              <a:t>이구요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34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차량 번호판 인식 시스템의 개선 발표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1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먼저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4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여러분들은 한번쯤 차량 번호판 인식 시스템을 보셨을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차량이 진입을 하면서 카메라가 차량을 인식하고 번호판을 읽어내서 등록되어 있는 차량인지를 확인하고 들여보내는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이런 기존 무인 주차 시스템의 문제점이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가짜 종이 번호판을 판별해내지 못한다는 점입니다</a:t>
            </a:r>
            <a:r>
              <a:rPr lang="en-US" altLang="ko-KR" dirty="0"/>
              <a:t>. </a:t>
            </a:r>
            <a:r>
              <a:rPr lang="ko-KR" altLang="en-US" dirty="0"/>
              <a:t>실제로 다음과 같이 가짜 종이 번호판을 남용하는 사례들도 살펴볼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8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어떤 기자가 실제로 실험한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기자는 외부에서 주차장 내부의 차량 번호를 확인한 뒤</a:t>
            </a:r>
            <a:r>
              <a:rPr lang="en-US" altLang="ko-KR" dirty="0"/>
              <a:t>, </a:t>
            </a:r>
            <a:r>
              <a:rPr lang="ko-KR" altLang="en-US" dirty="0"/>
              <a:t>가짜 종이 번호판을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자기 차량에 붙여서 차량 번호판 인식 시스템을 속이는 실험을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실험 결과 실제로 국가의 중요 기관들인 </a:t>
            </a:r>
            <a:r>
              <a:rPr lang="ko-KR" altLang="en-US" dirty="0" err="1"/>
              <a:t>정부서울청사</a:t>
            </a:r>
            <a:r>
              <a:rPr lang="ko-KR" altLang="en-US" dirty="0"/>
              <a:t> 뿐만 아니라 경찰청도 뚫리는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3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저희의 프로젝트 목표는 기존의 차량 번호판 인식 시스템을 개선해서</a:t>
            </a:r>
            <a:endParaRPr lang="en-US" altLang="ko-KR" dirty="0"/>
          </a:p>
          <a:p>
            <a:r>
              <a:rPr lang="ko-KR" altLang="en-US" dirty="0"/>
              <a:t>가짜 번호판 차량의 진입을 막는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방법은 다음과 같이 단순히 차량의 번호판 글자를 인식하고 비교하는 과정으로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여기에 </a:t>
            </a:r>
            <a:r>
              <a:rPr lang="en-US" altLang="ko-KR" dirty="0"/>
              <a:t>3</a:t>
            </a:r>
            <a:r>
              <a:rPr lang="ko-KR" altLang="en-US" dirty="0"/>
              <a:t>가지 보안책을 추가해서</a:t>
            </a:r>
            <a:endParaRPr lang="en-US" altLang="ko-KR" dirty="0"/>
          </a:p>
          <a:p>
            <a:r>
              <a:rPr lang="ko-KR" altLang="en-US" dirty="0"/>
              <a:t>이미지 매칭 및 비교</a:t>
            </a:r>
            <a:r>
              <a:rPr lang="en-US" altLang="ko-KR" dirty="0"/>
              <a:t>, </a:t>
            </a:r>
            <a:r>
              <a:rPr lang="ko-KR" altLang="en-US" dirty="0"/>
              <a:t>특징 매칭 및 비교</a:t>
            </a:r>
            <a:r>
              <a:rPr lang="en-US" altLang="ko-KR" dirty="0"/>
              <a:t>, </a:t>
            </a:r>
            <a:r>
              <a:rPr lang="ko-KR" altLang="en-US" dirty="0"/>
              <a:t>내부에 차량 존재 여부 확인까지 추가해서 개선시키는 것이 목표입니다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5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/>
              <a:t>2</a:t>
            </a:r>
            <a:r>
              <a:rPr lang="ko-KR" altLang="en-US" dirty="0"/>
              <a:t>장은 개선 보안 절차 및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 개선을 시키는지 구체적인 방법들을 말씀드리도록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4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기존에는 차량이 진입을 하였을 때</a:t>
            </a:r>
            <a:r>
              <a:rPr lang="en-US" altLang="ko-KR" dirty="0"/>
              <a:t>, </a:t>
            </a:r>
            <a:r>
              <a:rPr lang="ko-KR" altLang="en-US" dirty="0"/>
              <a:t>번호판을 인식해서 비교하는 과정만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여기에 이미지 매칭 및 비교와 </a:t>
            </a:r>
            <a:r>
              <a:rPr lang="ko-KR" altLang="en-US" dirty="0" err="1"/>
              <a:t>특징점</a:t>
            </a:r>
            <a:r>
              <a:rPr lang="ko-KR" altLang="en-US" dirty="0"/>
              <a:t> 매칭 및 비교</a:t>
            </a:r>
            <a:r>
              <a:rPr lang="en-US" altLang="ko-KR" dirty="0"/>
              <a:t>, </a:t>
            </a:r>
            <a:r>
              <a:rPr lang="ko-KR" altLang="en-US" dirty="0"/>
              <a:t>그리고 내부 존재 여부 확인까지 추가함으로써</a:t>
            </a:r>
            <a:endParaRPr lang="en-US" altLang="ko-KR" dirty="0"/>
          </a:p>
          <a:p>
            <a:r>
              <a:rPr lang="ko-KR" altLang="en-US" dirty="0"/>
              <a:t>모두 만족해야 통과하도록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보안의 알고리즘을 어떻게 짰는지 보안</a:t>
            </a:r>
            <a:r>
              <a:rPr lang="en-US" altLang="ko-KR" dirty="0"/>
              <a:t>1</a:t>
            </a:r>
            <a:r>
              <a:rPr lang="ko-KR" altLang="en-US" dirty="0"/>
              <a:t>부터 차례대로 말씀드리도록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1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먼저 보안</a:t>
            </a:r>
            <a:r>
              <a:rPr lang="en-US" altLang="ko-KR" dirty="0"/>
              <a:t>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</a:t>
            </a:r>
            <a:r>
              <a:rPr lang="en-US" altLang="ko-KR" dirty="0"/>
              <a:t>1</a:t>
            </a:r>
            <a:r>
              <a:rPr lang="ko-KR" altLang="en-US" dirty="0"/>
              <a:t>은 번호판 인식 및 비교의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차량이 진입을 합니다</a:t>
            </a:r>
            <a:r>
              <a:rPr lang="en-US" altLang="ko-KR" dirty="0"/>
              <a:t>. </a:t>
            </a:r>
            <a:r>
              <a:rPr lang="ko-KR" altLang="en-US" dirty="0"/>
              <a:t>진입을 하게 되면 여기서 카메라가 계속 찍으면서 연결된 컴퓨터로 동영상을 보내게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컴퓨터의 </a:t>
            </a:r>
            <a:r>
              <a:rPr lang="en-US" altLang="ko-KR" dirty="0"/>
              <a:t>Object Detection</a:t>
            </a:r>
            <a:r>
              <a:rPr lang="ko-KR" altLang="en-US" dirty="0"/>
              <a:t>을 담당하는 </a:t>
            </a:r>
            <a:r>
              <a:rPr lang="en-US" altLang="ko-KR" dirty="0"/>
              <a:t>Yolo</a:t>
            </a:r>
            <a:r>
              <a:rPr lang="ko-KR" altLang="en-US" dirty="0"/>
              <a:t>가 물체를 탐지하게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진입할 때 일정하게 가까운 거리가 되어서 차량이 탐지되게 되면 이렇게 차량의 탐지된 사진을 </a:t>
            </a:r>
            <a:r>
              <a:rPr lang="en-US" altLang="ko-KR" dirty="0"/>
              <a:t>Crop</a:t>
            </a:r>
            <a:r>
              <a:rPr lang="ko-KR" altLang="en-US" dirty="0"/>
              <a:t>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여기부터 이제 </a:t>
            </a:r>
            <a:r>
              <a:rPr lang="en-US" altLang="ko-KR" dirty="0"/>
              <a:t>Crop</a:t>
            </a:r>
            <a:r>
              <a:rPr lang="ko-KR" altLang="en-US" dirty="0"/>
              <a:t>된 사진을 가지고 이 번호판을 인식하게 되는 알고리즘이 흘러가게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흑백화 과정을 다음과 같이 두 번 거칩니다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3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86570" y="2258473"/>
            <a:ext cx="5343447" cy="18906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76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76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6181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113514" y="2501281"/>
            <a:ext cx="9371029" cy="13597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4.jpe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17.sv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17.svg"/><Relationship Id="rId9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0.pn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73604" y="2458526"/>
            <a:ext cx="4510676" cy="1890608"/>
          </a:xfrm>
        </p:spPr>
        <p:txBody>
          <a:bodyPr/>
          <a:lstStyle/>
          <a:p>
            <a:r>
              <a:rPr lang="ko-KR" altLang="en-US" sz="3600" b="1" dirty="0"/>
              <a:t>차량 번호판 </a:t>
            </a:r>
            <a:br>
              <a:rPr lang="en-US" altLang="ko-KR" sz="3600" b="1" dirty="0"/>
            </a:br>
            <a:r>
              <a:rPr lang="ko-KR" altLang="en-US" sz="3600" b="1" dirty="0"/>
              <a:t>인식 시스템의 개선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6995" y="4149243"/>
            <a:ext cx="38511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>
                <a:solidFill>
                  <a:schemeClr val="bg1"/>
                </a:solidFill>
                <a:cs typeface="굴림" pitchFamily="50" charset="-127"/>
              </a:rPr>
              <a:t>졸업시켜조</a:t>
            </a:r>
            <a:r>
              <a:rPr kumimoji="1" lang="ko-KR" altLang="en-US" sz="1600" b="1" dirty="0">
                <a:solidFill>
                  <a:schemeClr val="bg1"/>
                </a:solidFill>
                <a:cs typeface="굴림" pitchFamily="50" charset="-127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cs typeface="굴림" pitchFamily="50" charset="-127"/>
              </a:rPr>
              <a:t>:  </a:t>
            </a:r>
            <a:r>
              <a:rPr kumimoji="1" lang="ko-KR" altLang="en-US" sz="1600" b="1" dirty="0">
                <a:solidFill>
                  <a:schemeClr val="bg1"/>
                </a:solidFill>
                <a:cs typeface="굴림" pitchFamily="50" charset="-127"/>
              </a:rPr>
              <a:t>장성민</a:t>
            </a:r>
            <a:r>
              <a:rPr kumimoji="1" lang="en-US" altLang="ko-KR" sz="1600" b="1" dirty="0">
                <a:solidFill>
                  <a:schemeClr val="bg1"/>
                </a:solidFill>
                <a:cs typeface="굴림" pitchFamily="50" charset="-127"/>
              </a:rPr>
              <a:t>, </a:t>
            </a:r>
            <a:r>
              <a:rPr kumimoji="1" lang="ko-KR" altLang="en-US" sz="1600" b="1" dirty="0">
                <a:solidFill>
                  <a:schemeClr val="bg1"/>
                </a:solidFill>
                <a:cs typeface="굴림" pitchFamily="50" charset="-127"/>
              </a:rPr>
              <a:t>이정우</a:t>
            </a:r>
            <a:endParaRPr kumimoji="1" lang="en-US" altLang="ko-KR" sz="1600" b="1" dirty="0">
              <a:solidFill>
                <a:schemeClr val="bg1"/>
              </a:solidFill>
              <a:cs typeface="굴림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464209"/>
            <a:ext cx="333813" cy="2044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299" y="2464209"/>
            <a:ext cx="62210" cy="2044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283968" y="2073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AAE45F-52B4-470A-ABFB-ED82FB52FDF2}"/>
              </a:ext>
            </a:extLst>
          </p:cNvPr>
          <p:cNvGrpSpPr/>
          <p:nvPr/>
        </p:nvGrpSpPr>
        <p:grpSpPr>
          <a:xfrm>
            <a:off x="581155" y="1772816"/>
            <a:ext cx="7981691" cy="3922094"/>
            <a:chOff x="510156" y="1706229"/>
            <a:chExt cx="7981691" cy="3922094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CCF9C1A9-C64A-4C81-9AE0-B280B4636F64}"/>
                </a:ext>
              </a:extLst>
            </p:cNvPr>
            <p:cNvSpPr/>
            <p:nvPr/>
          </p:nvSpPr>
          <p:spPr bwMode="auto">
            <a:xfrm>
              <a:off x="2819270" y="2628805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74F7FE3B-A877-4FAA-85BB-3FA2FBE34755}"/>
                </a:ext>
              </a:extLst>
            </p:cNvPr>
            <p:cNvSpPr/>
            <p:nvPr/>
          </p:nvSpPr>
          <p:spPr bwMode="auto">
            <a:xfrm>
              <a:off x="5781090" y="2628805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BE50F30-81B6-441A-994A-8EF9E5407B83}"/>
                </a:ext>
              </a:extLst>
            </p:cNvPr>
            <p:cNvSpPr/>
            <p:nvPr/>
          </p:nvSpPr>
          <p:spPr bwMode="auto">
            <a:xfrm rot="5400000">
              <a:off x="7315046" y="3929954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A733385-F1EC-4D3B-BABB-05AAB5AC0E3B}"/>
                </a:ext>
              </a:extLst>
            </p:cNvPr>
            <p:cNvSpPr/>
            <p:nvPr/>
          </p:nvSpPr>
          <p:spPr bwMode="auto">
            <a:xfrm rot="10800000">
              <a:off x="5899560" y="5247309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E0AB3B-274C-45BF-A445-288D78270AA3}"/>
                </a:ext>
              </a:extLst>
            </p:cNvPr>
            <p:cNvSpPr txBox="1"/>
            <p:nvPr/>
          </p:nvSpPr>
          <p:spPr>
            <a:xfrm>
              <a:off x="3554472" y="1723057"/>
              <a:ext cx="179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Draw Rectangle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50EE6-442F-42C6-B7CA-EC9C0BE8CA35}"/>
                </a:ext>
              </a:extLst>
            </p:cNvPr>
            <p:cNvSpPr txBox="1"/>
            <p:nvPr/>
          </p:nvSpPr>
          <p:spPr>
            <a:xfrm>
              <a:off x="6461876" y="1715131"/>
              <a:ext cx="2029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Find License Plate 1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8644B-9672-46BE-86F1-71A0A5E7F886}"/>
                </a:ext>
              </a:extLst>
            </p:cNvPr>
            <p:cNvSpPr txBox="1"/>
            <p:nvPr/>
          </p:nvSpPr>
          <p:spPr>
            <a:xfrm>
              <a:off x="3518342" y="4442532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번호판 글자 인식  </a:t>
              </a:r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OCR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1A2E4-2464-4C00-A94E-70547AFCF2CA}"/>
                </a:ext>
              </a:extLst>
            </p:cNvPr>
            <p:cNvSpPr txBox="1"/>
            <p:nvPr/>
          </p:nvSpPr>
          <p:spPr>
            <a:xfrm>
              <a:off x="510156" y="4464416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데이터베이스 비교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C79220-F88C-4F2A-953B-1584DD93BD70}"/>
                </a:ext>
              </a:extLst>
            </p:cNvPr>
            <p:cNvSpPr txBox="1"/>
            <p:nvPr/>
          </p:nvSpPr>
          <p:spPr>
            <a:xfrm>
              <a:off x="604656" y="1706229"/>
              <a:ext cx="179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Find Contours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8BFB8-6D39-4633-8E0F-825DA5D15232}"/>
                </a:ext>
              </a:extLst>
            </p:cNvPr>
            <p:cNvSpPr txBox="1"/>
            <p:nvPr/>
          </p:nvSpPr>
          <p:spPr>
            <a:xfrm>
              <a:off x="6502211" y="4442533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Find License Plate 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D605AE-A08B-4C46-861C-A44D5C1F448E}"/>
              </a:ext>
            </a:extLst>
          </p:cNvPr>
          <p:cNvSpPr txBox="1"/>
          <p:nvPr/>
        </p:nvSpPr>
        <p:spPr>
          <a:xfrm>
            <a:off x="0" y="1047757"/>
            <a:ext cx="280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A84A52-3B99-47EB-B952-023F41FE414F}"/>
              </a:ext>
            </a:extLst>
          </p:cNvPr>
          <p:cNvSpPr/>
          <p:nvPr/>
        </p:nvSpPr>
        <p:spPr bwMode="auto">
          <a:xfrm rot="10800000">
            <a:off x="2825961" y="5313897"/>
            <a:ext cx="363967" cy="3810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2" descr="선일일렉콤 | 번호판인식 시스템">
            <a:extLst>
              <a:ext uri="{FF2B5EF4-FFF2-40B4-BE49-F238E27FC236}">
                <a16:creationId xmlns:a16="http://schemas.microsoft.com/office/drawing/2014/main" id="{EF9C38C1-1C62-4A48-A688-53BDB7A6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6" y="2142932"/>
            <a:ext cx="2426533" cy="16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5BCF1C-11D0-4B3A-9044-4275DD9F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6" y="2159760"/>
            <a:ext cx="2426533" cy="16131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F07DE5-38CC-48D9-9759-9DE18C3BF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896" y="2149395"/>
            <a:ext cx="2426533" cy="16235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7B6F5E9-78F6-4ECE-B43E-CAF7E90B3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526" y="2149395"/>
            <a:ext cx="2426533" cy="16299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D67B5F0-721C-476B-8292-B3A4817BA8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929" y="4845514"/>
            <a:ext cx="2426533" cy="16039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078D8C-0A0E-4D36-B035-EF17278CD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892" y="4845515"/>
            <a:ext cx="2426534" cy="1603982"/>
          </a:xfrm>
          <a:prstGeom prst="rect">
            <a:avLst/>
          </a:prstGeom>
        </p:spPr>
      </p:pic>
      <p:pic>
        <p:nvPicPr>
          <p:cNvPr id="34" name="Picture 4" descr="GTL, LPR, ANPR, 차량번호판인식, 차량번호인식, OCR, 주차장, 주차면 : 2012_07_23_04 - YouTube">
            <a:extLst>
              <a:ext uri="{FF2B5EF4-FFF2-40B4-BE49-F238E27FC236}">
                <a16:creationId xmlns:a16="http://schemas.microsoft.com/office/drawing/2014/main" id="{0DFC7CCD-5890-4B53-830D-0B11FDFA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3" y="4816896"/>
            <a:ext cx="2552865" cy="16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283968" y="2073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F1F1C-602F-4E0B-8700-D4F7B412C647}"/>
              </a:ext>
            </a:extLst>
          </p:cNvPr>
          <p:cNvSpPr txBox="1"/>
          <p:nvPr/>
        </p:nvSpPr>
        <p:spPr>
          <a:xfrm>
            <a:off x="107504" y="112474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및 비교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53C92A-C682-40C1-A5E1-10DA25FF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9" y="2615703"/>
            <a:ext cx="3846747" cy="3802126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932B8B6-DFCB-4526-9B46-0263C2D82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4"/>
          <a:stretch/>
        </p:blipFill>
        <p:spPr bwMode="auto">
          <a:xfrm>
            <a:off x="4863764" y="2615703"/>
            <a:ext cx="3846745" cy="29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F7766-8C9B-4BA7-8D08-39568EF19B94}"/>
              </a:ext>
            </a:extLst>
          </p:cNvPr>
          <p:cNvSpPr txBox="1"/>
          <p:nvPr/>
        </p:nvSpPr>
        <p:spPr>
          <a:xfrm>
            <a:off x="663547" y="1598276"/>
            <a:ext cx="8300941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서로 다른 두 이미지를 비교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짝이 맞는 같은 형태의 객체가 있는지 찾아내는 기술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D35231-7508-4EE7-A9DA-C0F811D48F73}"/>
              </a:ext>
            </a:extLst>
          </p:cNvPr>
          <p:cNvSpPr txBox="1"/>
          <p:nvPr/>
        </p:nvSpPr>
        <p:spPr>
          <a:xfrm>
            <a:off x="663547" y="2008581"/>
            <a:ext cx="79409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평균 해시 기법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픽셀 전체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평균값을 이용해 이미지 픽셀을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바꿈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endParaRPr lang="ko-KR" altLang="en-US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6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283968" y="2073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F1F1C-602F-4E0B-8700-D4F7B412C647}"/>
              </a:ext>
            </a:extLst>
          </p:cNvPr>
          <p:cNvSpPr txBox="1"/>
          <p:nvPr/>
        </p:nvSpPr>
        <p:spPr>
          <a:xfrm>
            <a:off x="179512" y="111434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실제 적용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822D89-3CCD-49AC-BCD9-64C87413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94" y="4908663"/>
            <a:ext cx="3744416" cy="1684816"/>
          </a:xfrm>
          <a:prstGeom prst="rect">
            <a:avLst/>
          </a:prstGeom>
        </p:spPr>
      </p:pic>
      <p:pic>
        <p:nvPicPr>
          <p:cNvPr id="4" name="그림 3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7CDE556D-144C-4164-BFF0-3F6AE21A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4" y="2159271"/>
            <a:ext cx="3672408" cy="2106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38E22B-E17D-458A-9819-1C3B98889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734" y="3140968"/>
            <a:ext cx="3589059" cy="1418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5D148D-0C97-4FD3-B661-68F65145EB9B}"/>
              </a:ext>
            </a:extLst>
          </p:cNvPr>
          <p:cNvSpPr txBox="1"/>
          <p:nvPr/>
        </p:nvSpPr>
        <p:spPr>
          <a:xfrm>
            <a:off x="5851032" y="4793223"/>
            <a:ext cx="2194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추가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FA0AAC-7DA9-4853-B223-63323A81845B}"/>
              </a:ext>
            </a:extLst>
          </p:cNvPr>
          <p:cNvSpPr/>
          <p:nvPr/>
        </p:nvSpPr>
        <p:spPr>
          <a:xfrm>
            <a:off x="6156175" y="3212976"/>
            <a:ext cx="2586617" cy="1346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0EB4EF5-57F3-456B-B86B-49AC9701A87B}"/>
              </a:ext>
            </a:extLst>
          </p:cNvPr>
          <p:cNvSpPr/>
          <p:nvPr/>
        </p:nvSpPr>
        <p:spPr>
          <a:xfrm>
            <a:off x="2529190" y="4433455"/>
            <a:ext cx="288032" cy="3077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416EAC-61CA-428A-9322-2F3CB5E762A7}"/>
              </a:ext>
            </a:extLst>
          </p:cNvPr>
          <p:cNvSpPr txBox="1"/>
          <p:nvPr/>
        </p:nvSpPr>
        <p:spPr>
          <a:xfrm>
            <a:off x="1431959" y="1812119"/>
            <a:ext cx="2194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 데이터 적용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7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644008" y="2271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2981C47-0FD3-4425-863D-70D24BF8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1" y="2150480"/>
            <a:ext cx="382362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9E4099-FE51-48ED-8023-8FD553B48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7" y="5373216"/>
            <a:ext cx="7712021" cy="10274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0BFF1B-08C3-40DB-9E55-04FBA4B95734}"/>
              </a:ext>
            </a:extLst>
          </p:cNvPr>
          <p:cNvSpPr/>
          <p:nvPr/>
        </p:nvSpPr>
        <p:spPr>
          <a:xfrm>
            <a:off x="3491881" y="5333212"/>
            <a:ext cx="5152154" cy="1210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4FBF7-6F26-4827-A259-034EE1FF3C0A}"/>
              </a:ext>
            </a:extLst>
          </p:cNvPr>
          <p:cNvSpPr txBox="1"/>
          <p:nvPr/>
        </p:nvSpPr>
        <p:spPr>
          <a:xfrm>
            <a:off x="179512" y="1114343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추출 및 비교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37AB0-FEDF-47E9-8AC3-3D7AA083D275}"/>
              </a:ext>
            </a:extLst>
          </p:cNvPr>
          <p:cNvSpPr txBox="1"/>
          <p:nvPr/>
        </p:nvSpPr>
        <p:spPr>
          <a:xfrm>
            <a:off x="385840" y="1640518"/>
            <a:ext cx="4273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 ORB (Oriented FAST and Rotated BRIEF)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8EE23-C8F7-4369-93B8-C1225918C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348880"/>
            <a:ext cx="3672179" cy="2184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6AA7A5-B6DD-4B68-B417-AAF0EC9BC6C7}"/>
              </a:ext>
            </a:extLst>
          </p:cNvPr>
          <p:cNvSpPr txBox="1"/>
          <p:nvPr/>
        </p:nvSpPr>
        <p:spPr>
          <a:xfrm>
            <a:off x="1259632" y="4727781"/>
            <a:ext cx="219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추출 예시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49EDE-9F76-43FE-A778-870E1FD0F000}"/>
              </a:ext>
            </a:extLst>
          </p:cNvPr>
          <p:cNvSpPr txBox="1"/>
          <p:nvPr/>
        </p:nvSpPr>
        <p:spPr>
          <a:xfrm>
            <a:off x="5627419" y="4727780"/>
            <a:ext cx="219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진입 차량 </a:t>
            </a:r>
            <a:r>
              <a:rPr lang="ko-KR" altLang="en-US" sz="1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추출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140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0986D1A7-95EB-4AFF-80C4-91DB3640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424F5-0B1D-42EC-908C-F979CF59B610}"/>
              </a:ext>
            </a:extLst>
          </p:cNvPr>
          <p:cNvSpPr txBox="1"/>
          <p:nvPr/>
        </p:nvSpPr>
        <p:spPr>
          <a:xfrm>
            <a:off x="4716016" y="20735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8FDE6-ABC8-45F7-87E5-91316209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37054"/>
            <a:ext cx="7488832" cy="2205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27F06-15F0-4B48-8FA1-BFCC0C42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320134"/>
            <a:ext cx="7488832" cy="22055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F2ACDF-D567-458A-8A0B-2D84E04DCE5C}"/>
              </a:ext>
            </a:extLst>
          </p:cNvPr>
          <p:cNvSpPr txBox="1"/>
          <p:nvPr/>
        </p:nvSpPr>
        <p:spPr>
          <a:xfrm>
            <a:off x="467544" y="110022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동일 차량 진입 시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193AB-F194-4CC3-BF91-1A8B8A9A1C5C}"/>
              </a:ext>
            </a:extLst>
          </p:cNvPr>
          <p:cNvSpPr txBox="1"/>
          <p:nvPr/>
        </p:nvSpPr>
        <p:spPr>
          <a:xfrm>
            <a:off x="467544" y="3961476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다른 차량 진입 시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879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283968" y="20176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래픽 4" descr="자동차 단색으로 채워진">
            <a:extLst>
              <a:ext uri="{FF2B5EF4-FFF2-40B4-BE49-F238E27FC236}">
                <a16:creationId xmlns:a16="http://schemas.microsoft.com/office/drawing/2014/main" id="{5F95B4D8-D2F2-49F3-8C01-8712EF54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640" y="2552108"/>
            <a:ext cx="1368153" cy="111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2E52F-0960-44C5-9987-2FC0F3C0C009}"/>
              </a:ext>
            </a:extLst>
          </p:cNvPr>
          <p:cNvSpPr txBox="1"/>
          <p:nvPr/>
        </p:nvSpPr>
        <p:spPr>
          <a:xfrm>
            <a:off x="214587" y="1130921"/>
            <a:ext cx="293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존재여부 판별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E060959-BD86-4724-97AB-3BE519DD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72" y="1871476"/>
            <a:ext cx="3159351" cy="1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 descr="자동차 단색으로 채워진">
            <a:extLst>
              <a:ext uri="{FF2B5EF4-FFF2-40B4-BE49-F238E27FC236}">
                <a16:creationId xmlns:a16="http://schemas.microsoft.com/office/drawing/2014/main" id="{DA2A7C2D-3EFC-406D-8323-8A47644B0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1902" y="2552108"/>
            <a:ext cx="1368153" cy="111612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E542043-F89A-4581-971B-9CBAE791D2AF}"/>
              </a:ext>
            </a:extLst>
          </p:cNvPr>
          <p:cNvSpPr/>
          <p:nvPr/>
        </p:nvSpPr>
        <p:spPr bwMode="auto">
          <a:xfrm>
            <a:off x="2301606" y="2919663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0771A18-07E5-4265-A8F2-CB5015230637}"/>
              </a:ext>
            </a:extLst>
          </p:cNvPr>
          <p:cNvSpPr/>
          <p:nvPr/>
        </p:nvSpPr>
        <p:spPr bwMode="auto">
          <a:xfrm>
            <a:off x="6440239" y="2919663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361540-FD75-4AE8-BCAB-C23922E86128}"/>
              </a:ext>
            </a:extLst>
          </p:cNvPr>
          <p:cNvSpPr txBox="1"/>
          <p:nvPr/>
        </p:nvSpPr>
        <p:spPr>
          <a:xfrm>
            <a:off x="3389218" y="3808252"/>
            <a:ext cx="23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베이스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84E83-4A2C-4BAC-A380-5337115767FB}"/>
              </a:ext>
            </a:extLst>
          </p:cNvPr>
          <p:cNvSpPr txBox="1"/>
          <p:nvPr/>
        </p:nvSpPr>
        <p:spPr>
          <a:xfrm>
            <a:off x="3417032" y="4096811"/>
            <a:ext cx="2304257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차량 있음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차량 없음 </a:t>
            </a:r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</a:t>
            </a: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FCBD6-27AF-493D-8BD9-0F7D746821ED}"/>
              </a:ext>
            </a:extLst>
          </p:cNvPr>
          <p:cNvSpPr txBox="1"/>
          <p:nvPr/>
        </p:nvSpPr>
        <p:spPr>
          <a:xfrm>
            <a:off x="6648825" y="3760565"/>
            <a:ext cx="202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차량 존재 시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출입 불가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확인 필요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8E71E0-FC6E-4452-8FAA-0A437AF1F2CD}"/>
              </a:ext>
            </a:extLst>
          </p:cNvPr>
          <p:cNvCxnSpPr/>
          <p:nvPr/>
        </p:nvCxnSpPr>
        <p:spPr>
          <a:xfrm>
            <a:off x="6867633" y="2620355"/>
            <a:ext cx="1598340" cy="865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A27BBE-DF2F-45FB-B79E-11ADEDE346C2}"/>
              </a:ext>
            </a:extLst>
          </p:cNvPr>
          <p:cNvCxnSpPr>
            <a:cxnSpLocks/>
          </p:cNvCxnSpPr>
          <p:nvPr/>
        </p:nvCxnSpPr>
        <p:spPr>
          <a:xfrm flipH="1">
            <a:off x="6866064" y="2620355"/>
            <a:ext cx="1598340" cy="865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0F1CCEEA-0CFC-4B8F-B60B-95C44FE6D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4902348"/>
            <a:ext cx="8602389" cy="12677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B08FC5-EFE7-47A0-873E-81661AF9B0EB}"/>
              </a:ext>
            </a:extLst>
          </p:cNvPr>
          <p:cNvSpPr/>
          <p:nvPr/>
        </p:nvSpPr>
        <p:spPr>
          <a:xfrm>
            <a:off x="8028385" y="4902348"/>
            <a:ext cx="864096" cy="1210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9D9A6-2DCB-4B87-9EA8-5B96E7808A64}"/>
              </a:ext>
            </a:extLst>
          </p:cNvPr>
          <p:cNvSpPr txBox="1"/>
          <p:nvPr/>
        </p:nvSpPr>
        <p:spPr>
          <a:xfrm>
            <a:off x="214587" y="3760565"/>
            <a:ext cx="23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진입</a:t>
            </a:r>
          </a:p>
        </p:txBody>
      </p:sp>
    </p:spTree>
    <p:extLst>
      <p:ext uri="{BB962C8B-B14F-4D97-AF65-F5344CB8AC3E}">
        <p14:creationId xmlns:p14="http://schemas.microsoft.com/office/powerpoint/2010/main" val="29679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1" name="그래픽 20" descr="자동차 단색으로 채워진">
            <a:extLst>
              <a:ext uri="{FF2B5EF4-FFF2-40B4-BE49-F238E27FC236}">
                <a16:creationId xmlns:a16="http://schemas.microsoft.com/office/drawing/2014/main" id="{FD2E2186-433E-4080-B5C0-25AFAC0E0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988" y="3216123"/>
            <a:ext cx="1368153" cy="11161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9304E0-E1BB-40EB-BB82-19E1A7CC6AA1}"/>
              </a:ext>
            </a:extLst>
          </p:cNvPr>
          <p:cNvSpPr txBox="1"/>
          <p:nvPr/>
        </p:nvSpPr>
        <p:spPr>
          <a:xfrm>
            <a:off x="2076808" y="3236411"/>
            <a:ext cx="277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4E7493-FB5C-4712-9E85-B1DEB0DB211C}"/>
              </a:ext>
            </a:extLst>
          </p:cNvPr>
          <p:cNvSpPr txBox="1"/>
          <p:nvPr/>
        </p:nvSpPr>
        <p:spPr>
          <a:xfrm>
            <a:off x="2154264" y="4574074"/>
            <a:ext cx="258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55811-4BBC-4C7E-959C-8CB7250A9F98}"/>
              </a:ext>
            </a:extLst>
          </p:cNvPr>
          <p:cNvSpPr txBox="1"/>
          <p:nvPr/>
        </p:nvSpPr>
        <p:spPr>
          <a:xfrm>
            <a:off x="1821782" y="5799221"/>
            <a:ext cx="325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존재 여부 확인 </a:t>
            </a:r>
          </a:p>
        </p:txBody>
      </p:sp>
      <p:pic>
        <p:nvPicPr>
          <p:cNvPr id="25" name="그래픽 24" descr="자동차 단색으로 채워진">
            <a:extLst>
              <a:ext uri="{FF2B5EF4-FFF2-40B4-BE49-F238E27FC236}">
                <a16:creationId xmlns:a16="http://schemas.microsoft.com/office/drawing/2014/main" id="{3765F9B1-2645-4AA3-BA00-15C0495C2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1617" y="3301071"/>
            <a:ext cx="1368153" cy="111612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1F586D-45B4-4584-8794-A6909FA6BFE3}"/>
              </a:ext>
            </a:extLst>
          </p:cNvPr>
          <p:cNvSpPr/>
          <p:nvPr/>
        </p:nvSpPr>
        <p:spPr>
          <a:xfrm>
            <a:off x="2322090" y="1556793"/>
            <a:ext cx="4508906" cy="5112568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CECE332-7563-45DB-B0B3-392A043434CC}"/>
              </a:ext>
            </a:extLst>
          </p:cNvPr>
          <p:cNvSpPr/>
          <p:nvPr/>
        </p:nvSpPr>
        <p:spPr bwMode="auto">
          <a:xfrm>
            <a:off x="1762899" y="3657679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84720BE1-3DBC-4D8C-B705-F746D51C053D}"/>
              </a:ext>
            </a:extLst>
          </p:cNvPr>
          <p:cNvSpPr/>
          <p:nvPr/>
        </p:nvSpPr>
        <p:spPr bwMode="auto">
          <a:xfrm>
            <a:off x="7024323" y="3650665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AA8030-6AE2-42D2-B005-19F757FD0A82}"/>
              </a:ext>
            </a:extLst>
          </p:cNvPr>
          <p:cNvSpPr txBox="1"/>
          <p:nvPr/>
        </p:nvSpPr>
        <p:spPr>
          <a:xfrm>
            <a:off x="6105453" y="4428405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만족해야 통과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4C0A74-33AA-4A6C-8B32-BE6371788DD8}"/>
              </a:ext>
            </a:extLst>
          </p:cNvPr>
          <p:cNvSpPr txBox="1"/>
          <p:nvPr/>
        </p:nvSpPr>
        <p:spPr>
          <a:xfrm>
            <a:off x="1291361" y="2056418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47D91-C9D3-48E7-8821-362697E47396}"/>
              </a:ext>
            </a:extLst>
          </p:cNvPr>
          <p:cNvSpPr txBox="1"/>
          <p:nvPr/>
        </p:nvSpPr>
        <p:spPr>
          <a:xfrm>
            <a:off x="2411760" y="1026299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 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454BDE-9ED2-41CF-9C8C-5AE3C98EF066}"/>
              </a:ext>
            </a:extLst>
          </p:cNvPr>
          <p:cNvSpPr txBox="1"/>
          <p:nvPr/>
        </p:nvSpPr>
        <p:spPr>
          <a:xfrm>
            <a:off x="-1308450" y="4274516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진입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2A95F2-1EF2-4D47-9362-3E38C0D9CA1D}"/>
              </a:ext>
            </a:extLst>
          </p:cNvPr>
          <p:cNvGrpSpPr/>
          <p:nvPr/>
        </p:nvGrpSpPr>
        <p:grpSpPr>
          <a:xfrm>
            <a:off x="5358545" y="5651590"/>
            <a:ext cx="834190" cy="932803"/>
            <a:chOff x="8028385" y="4902348"/>
            <a:chExt cx="969540" cy="126771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B5906A7-F04E-4CB9-BA3F-5A3B2C68D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729"/>
            <a:stretch/>
          </p:blipFill>
          <p:spPr>
            <a:xfrm>
              <a:off x="8028385" y="4902348"/>
              <a:ext cx="969540" cy="1267719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0C5FB4-6D10-4F02-A22B-6CC22ECD4714}"/>
                </a:ext>
              </a:extLst>
            </p:cNvPr>
            <p:cNvSpPr/>
            <p:nvPr/>
          </p:nvSpPr>
          <p:spPr>
            <a:xfrm>
              <a:off x="8028385" y="4902348"/>
              <a:ext cx="864096" cy="12109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AD8C7F2-D795-4748-9F3D-03352D97EA38}"/>
              </a:ext>
            </a:extLst>
          </p:cNvPr>
          <p:cNvSpPr txBox="1"/>
          <p:nvPr/>
        </p:nvSpPr>
        <p:spPr>
          <a:xfrm>
            <a:off x="4692397" y="20514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 과정 정리</a:t>
            </a:r>
          </a:p>
        </p:txBody>
      </p:sp>
      <p:pic>
        <p:nvPicPr>
          <p:cNvPr id="35" name="Picture 4" descr="GTL, LPR, ANPR, 차량번호판인식, 차량번호인식, OCR, 주차장, 주차면 : 2012_07_23_04 - YouTube">
            <a:extLst>
              <a:ext uri="{FF2B5EF4-FFF2-40B4-BE49-F238E27FC236}">
                <a16:creationId xmlns:a16="http://schemas.microsoft.com/office/drawing/2014/main" id="{A9379936-3185-4436-A76C-97016F49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87" y="1777310"/>
            <a:ext cx="1767175" cy="10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5A592B9-E058-4902-9B8B-1A2A787C2A71}"/>
              </a:ext>
            </a:extLst>
          </p:cNvPr>
          <p:cNvGrpSpPr/>
          <p:nvPr/>
        </p:nvGrpSpPr>
        <p:grpSpPr>
          <a:xfrm>
            <a:off x="4885191" y="3007122"/>
            <a:ext cx="1767175" cy="1145207"/>
            <a:chOff x="4875394" y="3049518"/>
            <a:chExt cx="1767175" cy="89852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3387915-D199-490D-9DAF-CE14F5A1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0702" y="3049518"/>
              <a:ext cx="791867" cy="898520"/>
            </a:xfrm>
            <a:prstGeom prst="rect">
              <a:avLst/>
            </a:prstGeom>
          </p:spPr>
        </p:pic>
        <p:pic>
          <p:nvPicPr>
            <p:cNvPr id="41" name="그림 40" descr="텍스트, 자동차, 실외, 도로이(가) 표시된 사진&#10;&#10;자동 생성된 설명">
              <a:extLst>
                <a:ext uri="{FF2B5EF4-FFF2-40B4-BE49-F238E27FC236}">
                  <a16:creationId xmlns:a16="http://schemas.microsoft.com/office/drawing/2014/main" id="{1614D973-6BEB-47D6-957D-DCC1AD7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394" y="3074391"/>
              <a:ext cx="978304" cy="873647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0BC299D-C066-4FC1-846D-1168323E1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395" y="4352315"/>
            <a:ext cx="1767175" cy="10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E04655-E796-4823-B3BC-5F84F03A178C}"/>
              </a:ext>
            </a:extLst>
          </p:cNvPr>
          <p:cNvGrpSpPr/>
          <p:nvPr/>
        </p:nvGrpSpPr>
        <p:grpSpPr>
          <a:xfrm>
            <a:off x="2123728" y="2990902"/>
            <a:ext cx="6610985" cy="876196"/>
            <a:chOff x="3802455" y="3723897"/>
            <a:chExt cx="3960494" cy="663134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B7880BA7-2217-438E-8ACA-794BED797058}"/>
                </a:ext>
              </a:extLst>
            </p:cNvPr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1A26E610-BD47-484E-9B18-7DCB43AC3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5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000" b="1" dirty="0">
                  <a:latin typeface="+mj-lt"/>
                  <a:ea typeface="맑은 고딕" pitchFamily="50" charset="-127"/>
                </a:rPr>
                <a:t>실험 및 검증</a:t>
              </a:r>
              <a:endParaRPr lang="en-US" altLang="ko-KR" sz="4000" b="1" dirty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7E642518-F6BD-491E-AC9F-E5035E23A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281" y="3851280"/>
              <a:ext cx="553181" cy="5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dirty="0">
                  <a:latin typeface="+mj-lt"/>
                  <a:ea typeface="맑은 고딕" pitchFamily="50" charset="-127"/>
                </a:rPr>
                <a:t>03</a:t>
              </a:r>
              <a:endParaRPr lang="ko-KR" altLang="en-US" sz="4000" b="1" dirty="0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23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897A256F-A5B4-4E23-8E79-1257BE432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068960"/>
            <a:ext cx="38884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3.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및 검증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097119" y="22827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가설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215CC-FE48-462B-A98A-303B74C719A9}"/>
              </a:ext>
            </a:extLst>
          </p:cNvPr>
          <p:cNvSpPr txBox="1"/>
          <p:nvPr/>
        </p:nvSpPr>
        <p:spPr>
          <a:xfrm>
            <a:off x="1148360" y="1906646"/>
            <a:ext cx="696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알고리즘을 가짜 번호판을 이용해 직접 실험해보자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</a:t>
            </a:r>
          </a:p>
        </p:txBody>
      </p:sp>
      <p:pic>
        <p:nvPicPr>
          <p:cNvPr id="9" name="그림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8A0A42E-BAF6-41E8-BD54-4B214E14A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68960"/>
            <a:ext cx="3376704" cy="23762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0E998-1224-4D48-A7C9-FC9E0A9A16A6}"/>
              </a:ext>
            </a:extLst>
          </p:cNvPr>
          <p:cNvSpPr/>
          <p:nvPr/>
        </p:nvSpPr>
        <p:spPr>
          <a:xfrm>
            <a:off x="5472099" y="4509120"/>
            <a:ext cx="1152128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0A99DD3-3D62-42CA-AC79-FCE528385E63}"/>
              </a:ext>
            </a:extLst>
          </p:cNvPr>
          <p:cNvCxnSpPr>
            <a:cxnSpLocks/>
          </p:cNvCxnSpPr>
          <p:nvPr/>
        </p:nvCxnSpPr>
        <p:spPr>
          <a:xfrm>
            <a:off x="3420534" y="4096822"/>
            <a:ext cx="1943553" cy="549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782F12-D545-46A1-885A-DDB10481E360}"/>
              </a:ext>
            </a:extLst>
          </p:cNvPr>
          <p:cNvSpPr txBox="1"/>
          <p:nvPr/>
        </p:nvSpPr>
        <p:spPr>
          <a:xfrm>
            <a:off x="732562" y="5500720"/>
            <a:ext cx="34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주차장에 등록된 차량의 가짜 종이 번호판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49C84-4B24-4701-900A-CC8DB0B90E47}"/>
              </a:ext>
            </a:extLst>
          </p:cNvPr>
          <p:cNvSpPr txBox="1"/>
          <p:nvPr/>
        </p:nvSpPr>
        <p:spPr>
          <a:xfrm>
            <a:off x="5536280" y="5500720"/>
            <a:ext cx="27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주차장에 등록되지 않은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그린카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1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3.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및 검증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139952" y="21999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가설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215CC-FE48-462B-A98A-303B74C719A9}"/>
              </a:ext>
            </a:extLst>
          </p:cNvPr>
          <p:cNvSpPr txBox="1"/>
          <p:nvPr/>
        </p:nvSpPr>
        <p:spPr>
          <a:xfrm>
            <a:off x="766998" y="2338481"/>
            <a:ext cx="30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번호판을 부착한 사진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 descr="텍스트, 실외, 길, 도로이(가) 표시된 사진&#10;&#10;자동 생성된 설명">
            <a:extLst>
              <a:ext uri="{FF2B5EF4-FFF2-40B4-BE49-F238E27FC236}">
                <a16:creationId xmlns:a16="http://schemas.microsoft.com/office/drawing/2014/main" id="{B62A7177-FE5C-4844-9DDA-AD44ED63FB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6860" r="8308" b="32011"/>
          <a:stretch/>
        </p:blipFill>
        <p:spPr>
          <a:xfrm>
            <a:off x="395536" y="2708920"/>
            <a:ext cx="3672408" cy="2736304"/>
          </a:xfrm>
          <a:prstGeom prst="rect">
            <a:avLst/>
          </a:prstGeom>
        </p:spPr>
      </p:pic>
      <p:pic>
        <p:nvPicPr>
          <p:cNvPr id="5" name="아반떼가짜번호판정기차량확인성민폰01">
            <a:hlinkClick r:id="" action="ppaction://media"/>
            <a:extLst>
              <a:ext uri="{FF2B5EF4-FFF2-40B4-BE49-F238E27FC236}">
                <a16:creationId xmlns:a16="http://schemas.microsoft.com/office/drawing/2014/main" id="{E11FEBB0-9EF4-405B-BE65-0321993F2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6017" y="1340768"/>
            <a:ext cx="4032448" cy="5112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8BB3AD-0719-449C-A9F3-9D680CEF0569}"/>
              </a:ext>
            </a:extLst>
          </p:cNvPr>
          <p:cNvSpPr txBox="1"/>
          <p:nvPr/>
        </p:nvSpPr>
        <p:spPr>
          <a:xfrm>
            <a:off x="4922224" y="971436"/>
            <a:ext cx="362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번호판으로 진입 시도 동영상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2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96C9E15-05A7-4202-B478-9DAE6DC016BC}"/>
              </a:ext>
            </a:extLst>
          </p:cNvPr>
          <p:cNvGrpSpPr/>
          <p:nvPr/>
        </p:nvGrpSpPr>
        <p:grpSpPr>
          <a:xfrm>
            <a:off x="4795718" y="1412776"/>
            <a:ext cx="5040560" cy="743549"/>
            <a:chOff x="3802455" y="2094273"/>
            <a:chExt cx="3960494" cy="562742"/>
          </a:xfrm>
        </p:grpSpPr>
        <p:sp>
          <p:nvSpPr>
            <p:cNvPr id="32" name="화살표: 오각형 31"/>
            <p:cNvSpPr/>
            <p:nvPr/>
          </p:nvSpPr>
          <p:spPr>
            <a:xfrm>
              <a:off x="3802455" y="2094273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583648" y="2215620"/>
              <a:ext cx="3179301" cy="3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ea typeface="맑은 고딕" pitchFamily="50" charset="-127"/>
                </a:rPr>
                <a:t>프로젝트 개요</a:t>
              </a:r>
              <a:endParaRPr lang="en-US" altLang="ko-KR" sz="20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3808615" y="2153372"/>
              <a:ext cx="472572" cy="442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32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788024" y="392791"/>
            <a:ext cx="373902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4D745C-2C28-47B2-88DF-DC2B7C128661}"/>
              </a:ext>
            </a:extLst>
          </p:cNvPr>
          <p:cNvGrpSpPr/>
          <p:nvPr/>
        </p:nvGrpSpPr>
        <p:grpSpPr>
          <a:xfrm>
            <a:off x="4803558" y="2465603"/>
            <a:ext cx="5040560" cy="743549"/>
            <a:chOff x="3802455" y="2909085"/>
            <a:chExt cx="3960494" cy="562742"/>
          </a:xfrm>
        </p:grpSpPr>
        <p:sp>
          <p:nvSpPr>
            <p:cNvPr id="38" name="화살표: 오각형 37"/>
            <p:cNvSpPr/>
            <p:nvPr/>
          </p:nvSpPr>
          <p:spPr>
            <a:xfrm>
              <a:off x="3802455" y="2909085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4583648" y="3036468"/>
              <a:ext cx="3179301" cy="3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개선 절차 및 방법  </a:t>
              </a:r>
              <a:endParaRPr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2" name="TextBox 13"/>
            <p:cNvSpPr txBox="1">
              <a:spLocks noChangeArrowheads="1"/>
            </p:cNvSpPr>
            <p:nvPr/>
          </p:nvSpPr>
          <p:spPr bwMode="auto">
            <a:xfrm>
              <a:off x="3821077" y="2968545"/>
              <a:ext cx="472572" cy="442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216230-2BE3-4DDC-8D77-1CAF7CF1ADE3}"/>
              </a:ext>
            </a:extLst>
          </p:cNvPr>
          <p:cNvGrpSpPr/>
          <p:nvPr/>
        </p:nvGrpSpPr>
        <p:grpSpPr>
          <a:xfrm>
            <a:off x="4795718" y="3518812"/>
            <a:ext cx="5040560" cy="743549"/>
            <a:chOff x="3802455" y="3723897"/>
            <a:chExt cx="3960494" cy="562742"/>
          </a:xfrm>
        </p:grpSpPr>
        <p:sp>
          <p:nvSpPr>
            <p:cNvPr id="44" name="화살표: 오각형 43"/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3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실험 및 검증</a:t>
              </a:r>
              <a:endParaRPr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Box 13"/>
            <p:cNvSpPr txBox="1">
              <a:spLocks noChangeArrowheads="1"/>
            </p:cNvSpPr>
            <p:nvPr/>
          </p:nvSpPr>
          <p:spPr bwMode="auto">
            <a:xfrm>
              <a:off x="3808082" y="3777548"/>
              <a:ext cx="472572" cy="442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32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0F522A-1AE5-4666-AFFC-885B98B03D85}"/>
              </a:ext>
            </a:extLst>
          </p:cNvPr>
          <p:cNvGrpSpPr/>
          <p:nvPr/>
        </p:nvGrpSpPr>
        <p:grpSpPr>
          <a:xfrm>
            <a:off x="4779180" y="4571406"/>
            <a:ext cx="5040560" cy="743549"/>
            <a:chOff x="3802455" y="4538709"/>
            <a:chExt cx="3960494" cy="562742"/>
          </a:xfrm>
        </p:grpSpPr>
        <p:sp>
          <p:nvSpPr>
            <p:cNvPr id="50" name="화살표: 오각형 49"/>
            <p:cNvSpPr/>
            <p:nvPr/>
          </p:nvSpPr>
          <p:spPr>
            <a:xfrm>
              <a:off x="3802455" y="4538709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2" name="Text Box 5"/>
            <p:cNvSpPr txBox="1">
              <a:spLocks noChangeArrowheads="1"/>
            </p:cNvSpPr>
            <p:nvPr/>
          </p:nvSpPr>
          <p:spPr bwMode="auto">
            <a:xfrm>
              <a:off x="4583648" y="4666092"/>
              <a:ext cx="3179301" cy="3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결론 및 시사점</a:t>
              </a:r>
              <a:endParaRPr lang="en-US" altLang="ko-KR" sz="20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3808082" y="4596212"/>
              <a:ext cx="472572" cy="442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32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1DEA40-279E-4D4D-9218-27DF4F6A5AFF}"/>
              </a:ext>
            </a:extLst>
          </p:cNvPr>
          <p:cNvGrpSpPr/>
          <p:nvPr/>
        </p:nvGrpSpPr>
        <p:grpSpPr>
          <a:xfrm>
            <a:off x="4772018" y="5659703"/>
            <a:ext cx="5040560" cy="743549"/>
            <a:chOff x="3802455" y="4538709"/>
            <a:chExt cx="3960494" cy="56274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7E081ECA-52CE-49EF-8F47-B1EBEC61AB02}"/>
                </a:ext>
              </a:extLst>
            </p:cNvPr>
            <p:cNvSpPr/>
            <p:nvPr/>
          </p:nvSpPr>
          <p:spPr>
            <a:xfrm>
              <a:off x="3802455" y="4538709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F5ED5B88-0832-4FE7-8FFB-561E43B29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4666092"/>
              <a:ext cx="3179301" cy="30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REFERENCE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64F9835D-59D7-4825-9342-7E7D2BCBB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082" y="4596212"/>
              <a:ext cx="472572" cy="442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161812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3200" b="1" dirty="0">
                <a:solidFill>
                  <a:srgbClr val="161812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3.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및 검증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157117" y="20656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알고리즘 작동 가정</a:t>
            </a:r>
          </a:p>
        </p:txBody>
      </p:sp>
      <p:pic>
        <p:nvPicPr>
          <p:cNvPr id="26" name="그래픽 25" descr="자동차 단색으로 채워진">
            <a:extLst>
              <a:ext uri="{FF2B5EF4-FFF2-40B4-BE49-F238E27FC236}">
                <a16:creationId xmlns:a16="http://schemas.microsoft.com/office/drawing/2014/main" id="{79AD022C-D821-4D64-8254-26BEE8D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010" y="1697318"/>
            <a:ext cx="1368153" cy="1116124"/>
          </a:xfrm>
          <a:prstGeom prst="rect">
            <a:avLst/>
          </a:prstGeom>
        </p:spPr>
      </p:pic>
      <p:pic>
        <p:nvPicPr>
          <p:cNvPr id="27" name="그래픽 26" descr="자동차 단색으로 채워진">
            <a:extLst>
              <a:ext uri="{FF2B5EF4-FFF2-40B4-BE49-F238E27FC236}">
                <a16:creationId xmlns:a16="http://schemas.microsoft.com/office/drawing/2014/main" id="{35EB1CFD-9F90-4AA0-886D-806CFFB73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88" y="4711112"/>
            <a:ext cx="1368153" cy="1116124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12713154-8CB7-46BB-8F81-FFD2C6BB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12" y="1425460"/>
            <a:ext cx="2808312" cy="18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래픽 28" descr="자동차 단색으로 채워진">
            <a:extLst>
              <a:ext uri="{FF2B5EF4-FFF2-40B4-BE49-F238E27FC236}">
                <a16:creationId xmlns:a16="http://schemas.microsoft.com/office/drawing/2014/main" id="{068D5547-ABC7-4F74-A176-D6D81E376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2173" y="1730767"/>
            <a:ext cx="1368153" cy="11161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691F8B-D496-40AB-AA75-E2D2EE88DE77}"/>
              </a:ext>
            </a:extLst>
          </p:cNvPr>
          <p:cNvSpPr txBox="1"/>
          <p:nvPr/>
        </p:nvSpPr>
        <p:spPr>
          <a:xfrm>
            <a:off x="3293968" y="4884474"/>
            <a:ext cx="179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및 비교 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7ACB1-2817-4244-A3FB-FDD5FB2B4B8B}"/>
              </a:ext>
            </a:extLst>
          </p:cNvPr>
          <p:cNvSpPr txBox="1"/>
          <p:nvPr/>
        </p:nvSpPr>
        <p:spPr>
          <a:xfrm>
            <a:off x="3305163" y="5355855"/>
            <a:ext cx="179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및 비교 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E3344-74B9-458E-B109-B36329982E0B}"/>
              </a:ext>
            </a:extLst>
          </p:cNvPr>
          <p:cNvSpPr txBox="1"/>
          <p:nvPr/>
        </p:nvSpPr>
        <p:spPr>
          <a:xfrm>
            <a:off x="3293968" y="5827236"/>
            <a:ext cx="179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존재 여부 확인 </a:t>
            </a:r>
          </a:p>
        </p:txBody>
      </p:sp>
      <p:pic>
        <p:nvPicPr>
          <p:cNvPr id="33" name="그래픽 32" descr="자동차 단색으로 채워진">
            <a:extLst>
              <a:ext uri="{FF2B5EF4-FFF2-40B4-BE49-F238E27FC236}">
                <a16:creationId xmlns:a16="http://schemas.microsoft.com/office/drawing/2014/main" id="{5E0D20D6-F20A-4A62-9AC5-6A5CB7337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2501" y="4796324"/>
            <a:ext cx="1368153" cy="11161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DB657A-A80E-498F-9A47-2AB457B65A6B}"/>
              </a:ext>
            </a:extLst>
          </p:cNvPr>
          <p:cNvSpPr txBox="1"/>
          <p:nvPr/>
        </p:nvSpPr>
        <p:spPr>
          <a:xfrm>
            <a:off x="107504" y="1188382"/>
            <a:ext cx="264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기존 자동차 번호판 인식</a:t>
            </a:r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094030-413A-4D6C-ADEC-A89EA66E6BC6}"/>
              </a:ext>
            </a:extLst>
          </p:cNvPr>
          <p:cNvSpPr/>
          <p:nvPr/>
        </p:nvSpPr>
        <p:spPr>
          <a:xfrm>
            <a:off x="3091513" y="4207055"/>
            <a:ext cx="2808312" cy="2102263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426ECEB-08AE-4270-B1B9-B3AD65D5C3BA}"/>
              </a:ext>
            </a:extLst>
          </p:cNvPr>
          <p:cNvSpPr/>
          <p:nvPr/>
        </p:nvSpPr>
        <p:spPr bwMode="auto">
          <a:xfrm>
            <a:off x="2451065" y="2064873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6122B08F-6B0D-4885-A04F-4C7843ACEF6E}"/>
              </a:ext>
            </a:extLst>
          </p:cNvPr>
          <p:cNvSpPr/>
          <p:nvPr/>
        </p:nvSpPr>
        <p:spPr bwMode="auto">
          <a:xfrm>
            <a:off x="6229024" y="2098322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4B1C68E-B9DB-4FB1-9A76-363BC430F605}"/>
              </a:ext>
            </a:extLst>
          </p:cNvPr>
          <p:cNvSpPr/>
          <p:nvPr/>
        </p:nvSpPr>
        <p:spPr bwMode="auto">
          <a:xfrm>
            <a:off x="2427847" y="5078667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5E367B02-C57F-4534-A383-150550FBF65A}"/>
              </a:ext>
            </a:extLst>
          </p:cNvPr>
          <p:cNvSpPr/>
          <p:nvPr/>
        </p:nvSpPr>
        <p:spPr bwMode="auto">
          <a:xfrm>
            <a:off x="6200726" y="5078667"/>
            <a:ext cx="363967" cy="3810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547AB3-194B-4811-88F8-627DA971164D}"/>
              </a:ext>
            </a:extLst>
          </p:cNvPr>
          <p:cNvSpPr txBox="1"/>
          <p:nvPr/>
        </p:nvSpPr>
        <p:spPr>
          <a:xfrm>
            <a:off x="5526337" y="5827236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만족해야 통과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CA6D2A-22B0-402C-B168-88CEDD9B516C}"/>
              </a:ext>
            </a:extLst>
          </p:cNvPr>
          <p:cNvSpPr txBox="1"/>
          <p:nvPr/>
        </p:nvSpPr>
        <p:spPr>
          <a:xfrm>
            <a:off x="2044644" y="4413093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95AFA3-1CDD-4EF7-A4C9-D5700481142F}"/>
              </a:ext>
            </a:extLst>
          </p:cNvPr>
          <p:cNvCxnSpPr/>
          <p:nvPr/>
        </p:nvCxnSpPr>
        <p:spPr>
          <a:xfrm>
            <a:off x="395536" y="3717032"/>
            <a:ext cx="84969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2DA1F82-02C7-40E3-9F7F-EFB78F6F6F70}"/>
              </a:ext>
            </a:extLst>
          </p:cNvPr>
          <p:cNvSpPr txBox="1"/>
          <p:nvPr/>
        </p:nvSpPr>
        <p:spPr>
          <a:xfrm>
            <a:off x="2334579" y="1129078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종이 번호판 통과여부 실험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0FCB5-3C37-4AA0-9287-3FB3F9FCD221}"/>
              </a:ext>
            </a:extLst>
          </p:cNvPr>
          <p:cNvSpPr txBox="1"/>
          <p:nvPr/>
        </p:nvSpPr>
        <p:spPr>
          <a:xfrm>
            <a:off x="5546009" y="2825696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알고리즘은 통과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C12790-19A2-4D61-976E-8EDBA0359C19}"/>
              </a:ext>
            </a:extLst>
          </p:cNvPr>
          <p:cNvSpPr txBox="1"/>
          <p:nvPr/>
        </p:nvSpPr>
        <p:spPr>
          <a:xfrm>
            <a:off x="-684490" y="417733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개선된 인식 알고리즘</a:t>
            </a:r>
          </a:p>
        </p:txBody>
      </p:sp>
      <p:pic>
        <p:nvPicPr>
          <p:cNvPr id="47" name="그래픽 46" descr="닫기 단색으로 채워진">
            <a:extLst>
              <a:ext uri="{FF2B5EF4-FFF2-40B4-BE49-F238E27FC236}">
                <a16:creationId xmlns:a16="http://schemas.microsoft.com/office/drawing/2014/main" id="{89B8F59F-13BB-4E83-9BCF-7FDF3EF6A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0950" y="4833371"/>
            <a:ext cx="458438" cy="458438"/>
          </a:xfrm>
          <a:prstGeom prst="rect">
            <a:avLst/>
          </a:prstGeom>
        </p:spPr>
      </p:pic>
      <p:pic>
        <p:nvPicPr>
          <p:cNvPr id="49" name="그래픽 48" descr="하비 공 0% 단색으로 채워진">
            <a:extLst>
              <a:ext uri="{FF2B5EF4-FFF2-40B4-BE49-F238E27FC236}">
                <a16:creationId xmlns:a16="http://schemas.microsoft.com/office/drawing/2014/main" id="{E3F30980-0BDC-4840-B2B7-20AEC3F6B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5008" y="4300592"/>
            <a:ext cx="550321" cy="550321"/>
          </a:xfrm>
          <a:prstGeom prst="rect">
            <a:avLst/>
          </a:prstGeom>
        </p:spPr>
      </p:pic>
      <p:pic>
        <p:nvPicPr>
          <p:cNvPr id="53" name="그래픽 52" descr="닫기 단색으로 채워진">
            <a:extLst>
              <a:ext uri="{FF2B5EF4-FFF2-40B4-BE49-F238E27FC236}">
                <a16:creationId xmlns:a16="http://schemas.microsoft.com/office/drawing/2014/main" id="{BE11EC3F-4D55-4CFB-B1F0-3754D29C1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4580" y="5293344"/>
            <a:ext cx="458438" cy="458438"/>
          </a:xfrm>
          <a:prstGeom prst="rect">
            <a:avLst/>
          </a:prstGeom>
        </p:spPr>
      </p:pic>
      <p:pic>
        <p:nvPicPr>
          <p:cNvPr id="54" name="그래픽 53" descr="닫기 단색으로 채워진">
            <a:extLst>
              <a:ext uri="{FF2B5EF4-FFF2-40B4-BE49-F238E27FC236}">
                <a16:creationId xmlns:a16="http://schemas.microsoft.com/office/drawing/2014/main" id="{69EC5EAB-CF2C-4F03-A0D9-882DC271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0950" y="5726665"/>
            <a:ext cx="458438" cy="4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5" grpId="0" animBg="1"/>
      <p:bldP spid="38" grpId="0" animBg="1"/>
      <p:bldP spid="39" grpId="0" animBg="1"/>
      <p:bldP spid="40" grpId="0"/>
      <p:bldP spid="41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3.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및 검증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097306" y="24531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8047E-94B9-4A5F-A469-AD26218BBA23}"/>
              </a:ext>
            </a:extLst>
          </p:cNvPr>
          <p:cNvSpPr txBox="1"/>
          <p:nvPr/>
        </p:nvSpPr>
        <p:spPr>
          <a:xfrm>
            <a:off x="217647" y="3167390"/>
            <a:ext cx="377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등록되어 있는 차량이 진입하였을 경우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3BE3CF-9B68-41D1-8230-CDDA9690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89040"/>
            <a:ext cx="4342581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3E1BFA-D476-4A3B-ACDA-966207779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484784"/>
            <a:ext cx="3456384" cy="20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3.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및 검증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145746" y="2392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실험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96575-D37F-4940-A165-A62F8060C945}"/>
              </a:ext>
            </a:extLst>
          </p:cNvPr>
          <p:cNvSpPr txBox="1"/>
          <p:nvPr/>
        </p:nvSpPr>
        <p:spPr>
          <a:xfrm>
            <a:off x="54338" y="3395447"/>
            <a:ext cx="4091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 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번호판을 부착한 차량이 진입하였을 경우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57048E-89EB-484E-9CBB-78EFFE76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83" y="3657057"/>
            <a:ext cx="2712318" cy="1097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312857-9CDE-4F69-BC01-53B33D020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61" y="4872358"/>
            <a:ext cx="2838522" cy="7168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86438D-B412-4708-8DA3-A59FC685C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883" y="5884646"/>
            <a:ext cx="3456384" cy="5686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BCF918-D840-4BC3-9D32-CFE136D88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1473023"/>
            <a:ext cx="3456384" cy="195597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F12BBD8-3DB6-4FBE-9BB6-6807BDCE9C7A}"/>
              </a:ext>
            </a:extLst>
          </p:cNvPr>
          <p:cNvCxnSpPr>
            <a:cxnSpLocks/>
          </p:cNvCxnSpPr>
          <p:nvPr/>
        </p:nvCxnSpPr>
        <p:spPr>
          <a:xfrm flipV="1">
            <a:off x="5477893" y="4711559"/>
            <a:ext cx="2405107" cy="73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C59590-2EF3-48C5-BA25-87C7351EDD7D}"/>
              </a:ext>
            </a:extLst>
          </p:cNvPr>
          <p:cNvCxnSpPr>
            <a:cxnSpLocks/>
          </p:cNvCxnSpPr>
          <p:nvPr/>
        </p:nvCxnSpPr>
        <p:spPr>
          <a:xfrm flipV="1">
            <a:off x="5477894" y="5563047"/>
            <a:ext cx="2405107" cy="73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A45853-494F-4CE6-A8B4-79B841F88A5F}"/>
              </a:ext>
            </a:extLst>
          </p:cNvPr>
          <p:cNvCxnSpPr>
            <a:cxnSpLocks/>
          </p:cNvCxnSpPr>
          <p:nvPr/>
        </p:nvCxnSpPr>
        <p:spPr>
          <a:xfrm>
            <a:off x="5477893" y="6379061"/>
            <a:ext cx="33425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1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E04655-E796-4823-B3BC-5F84F03A178C}"/>
              </a:ext>
            </a:extLst>
          </p:cNvPr>
          <p:cNvGrpSpPr/>
          <p:nvPr/>
        </p:nvGrpSpPr>
        <p:grpSpPr>
          <a:xfrm>
            <a:off x="1979712" y="2624811"/>
            <a:ext cx="8064896" cy="876197"/>
            <a:chOff x="3802455" y="3723897"/>
            <a:chExt cx="3960494" cy="66313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B7880BA7-2217-438E-8ACA-794BED797058}"/>
                </a:ext>
              </a:extLst>
            </p:cNvPr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1A26E610-BD47-484E-9B18-7DCB43AC3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000" b="1" dirty="0">
                  <a:latin typeface="+mj-lt"/>
                  <a:ea typeface="맑은 고딕" pitchFamily="50" charset="-127"/>
                </a:rPr>
                <a:t>결론 및 시사점</a:t>
              </a:r>
              <a:endParaRPr lang="en-US" altLang="ko-KR" sz="4000" b="1" dirty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7E642518-F6BD-491E-AC9F-E5035E23A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984" y="3851280"/>
              <a:ext cx="421774" cy="535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dirty="0">
                  <a:latin typeface="+mj-lt"/>
                  <a:ea typeface="맑은 고딕" pitchFamily="50" charset="-127"/>
                </a:rPr>
                <a:t>04</a:t>
              </a:r>
              <a:endParaRPr lang="ko-KR" altLang="en-US" sz="4000" b="1" dirty="0"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F56245-A6AB-4A3A-9C2A-E55831814538}"/>
              </a:ext>
            </a:extLst>
          </p:cNvPr>
          <p:cNvGrpSpPr/>
          <p:nvPr/>
        </p:nvGrpSpPr>
        <p:grpSpPr>
          <a:xfrm>
            <a:off x="1979712" y="4005064"/>
            <a:ext cx="8064896" cy="876197"/>
            <a:chOff x="3802455" y="3723897"/>
            <a:chExt cx="3960494" cy="663135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9B75C198-E516-4DF5-AD94-0C6C58CE0824}"/>
                </a:ext>
              </a:extLst>
            </p:cNvPr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10D4FA4A-D40A-4E0D-B24A-2891BF1E7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4000" b="1" dirty="0">
                  <a:latin typeface="+mj-lt"/>
                  <a:ea typeface="맑은 고딕" pitchFamily="50" charset="-127"/>
                </a:rPr>
                <a:t>REFERENCE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BB622E97-E0DE-4FB3-9CCC-8660922E8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0003" y="3851280"/>
              <a:ext cx="345738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dirty="0">
                  <a:latin typeface="+mj-lt"/>
                  <a:ea typeface="맑은 고딕" pitchFamily="50" charset="-127"/>
                </a:rPr>
                <a:t>05</a:t>
              </a:r>
              <a:endParaRPr lang="ko-KR" altLang="en-US" sz="4000" b="1" dirty="0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18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4.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결론 및 시사점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8047E-94B9-4A5F-A469-AD26218BBA23}"/>
              </a:ext>
            </a:extLst>
          </p:cNvPr>
          <p:cNvSpPr txBox="1"/>
          <p:nvPr/>
        </p:nvSpPr>
        <p:spPr>
          <a:xfrm>
            <a:off x="179512" y="1967976"/>
            <a:ext cx="8424936" cy="127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주차 인식 시스템은 가짜 번호판에 대응할 수 없지만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우리의 알고리즘은 대응 가능함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69754-EF66-410C-AA54-03705D109A6D}"/>
              </a:ext>
            </a:extLst>
          </p:cNvPr>
          <p:cNvSpPr txBox="1"/>
          <p:nvPr/>
        </p:nvSpPr>
        <p:spPr>
          <a:xfrm>
            <a:off x="1907704" y="4365104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방법보다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가지 보안이 추가되었음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62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4.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결론 및 시사점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0CD52D-4C8D-4C6C-90E3-FB64D6A3E29A}"/>
              </a:ext>
            </a:extLst>
          </p:cNvPr>
          <p:cNvSpPr txBox="1"/>
          <p:nvPr/>
        </p:nvSpPr>
        <p:spPr>
          <a:xfrm>
            <a:off x="4442866" y="3595538"/>
            <a:ext cx="470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총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0.35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초가 소요되어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실제 활용 가능성이 있다고 생각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D16E8-A3D1-4941-9BEC-92DCD0F3E486}"/>
              </a:ext>
            </a:extLst>
          </p:cNvPr>
          <p:cNvSpPr txBox="1"/>
          <p:nvPr/>
        </p:nvSpPr>
        <p:spPr>
          <a:xfrm>
            <a:off x="78246" y="3164402"/>
            <a:ext cx="277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104AC-BBC7-4B18-A2F9-976EDC857967}"/>
              </a:ext>
            </a:extLst>
          </p:cNvPr>
          <p:cNvSpPr txBox="1"/>
          <p:nvPr/>
        </p:nvSpPr>
        <p:spPr>
          <a:xfrm>
            <a:off x="155702" y="4502065"/>
            <a:ext cx="258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291D-5981-407B-A9FD-7ECFC9FC0DD5}"/>
              </a:ext>
            </a:extLst>
          </p:cNvPr>
          <p:cNvSpPr txBox="1"/>
          <p:nvPr/>
        </p:nvSpPr>
        <p:spPr>
          <a:xfrm>
            <a:off x="-176780" y="5727212"/>
            <a:ext cx="325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존재 여부 확인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4005FB-3E9A-4599-B2D4-ACCF54E68C89}"/>
              </a:ext>
            </a:extLst>
          </p:cNvPr>
          <p:cNvSpPr/>
          <p:nvPr/>
        </p:nvSpPr>
        <p:spPr>
          <a:xfrm>
            <a:off x="323528" y="1484784"/>
            <a:ext cx="4508906" cy="5112568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60BB5-427C-4ED4-9A22-3FB3038BBA69}"/>
              </a:ext>
            </a:extLst>
          </p:cNvPr>
          <p:cNvSpPr txBox="1"/>
          <p:nvPr/>
        </p:nvSpPr>
        <p:spPr>
          <a:xfrm>
            <a:off x="-707201" y="1984409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CC67B6-4749-40E4-A53E-9FD59E17B079}"/>
              </a:ext>
            </a:extLst>
          </p:cNvPr>
          <p:cNvGrpSpPr/>
          <p:nvPr/>
        </p:nvGrpSpPr>
        <p:grpSpPr>
          <a:xfrm>
            <a:off x="3359983" y="5579581"/>
            <a:ext cx="834190" cy="932803"/>
            <a:chOff x="8028385" y="4902348"/>
            <a:chExt cx="969540" cy="12677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B27B796-16A9-40A4-A306-03E0FF532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729"/>
            <a:stretch/>
          </p:blipFill>
          <p:spPr>
            <a:xfrm>
              <a:off x="8028385" y="4902348"/>
              <a:ext cx="969540" cy="126771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183EA8-BEF5-46F1-8BAB-27E1046205DE}"/>
                </a:ext>
              </a:extLst>
            </p:cNvPr>
            <p:cNvSpPr/>
            <p:nvPr/>
          </p:nvSpPr>
          <p:spPr>
            <a:xfrm>
              <a:off x="8028385" y="4902348"/>
              <a:ext cx="864096" cy="12109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4" descr="GTL, LPR, ANPR, 차량번호판인식, 차량번호인식, OCR, 주차장, 주차면 : 2012_07_23_04 - YouTube">
            <a:extLst>
              <a:ext uri="{FF2B5EF4-FFF2-40B4-BE49-F238E27FC236}">
                <a16:creationId xmlns:a16="http://schemas.microsoft.com/office/drawing/2014/main" id="{0B13BBF2-46E5-47D5-A45F-BC8B3CC9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25" y="1705301"/>
            <a:ext cx="1767175" cy="10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BFF83E4-5C82-4A21-B93A-B9D3986B1A24}"/>
              </a:ext>
            </a:extLst>
          </p:cNvPr>
          <p:cNvGrpSpPr/>
          <p:nvPr/>
        </p:nvGrpSpPr>
        <p:grpSpPr>
          <a:xfrm>
            <a:off x="2886629" y="2935113"/>
            <a:ext cx="1767175" cy="1145207"/>
            <a:chOff x="4875394" y="3049518"/>
            <a:chExt cx="1767175" cy="89852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ECB5888-AD01-4496-8136-F3DAC7D6C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0702" y="3049518"/>
              <a:ext cx="791867" cy="898520"/>
            </a:xfrm>
            <a:prstGeom prst="rect">
              <a:avLst/>
            </a:prstGeom>
          </p:spPr>
        </p:pic>
        <p:pic>
          <p:nvPicPr>
            <p:cNvPr id="20" name="그림 19" descr="텍스트, 자동차, 실외, 도로이(가) 표시된 사진&#10;&#10;자동 생성된 설명">
              <a:extLst>
                <a:ext uri="{FF2B5EF4-FFF2-40B4-BE49-F238E27FC236}">
                  <a16:creationId xmlns:a16="http://schemas.microsoft.com/office/drawing/2014/main" id="{947D7881-4606-4E81-B9CC-39C0D895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394" y="3074391"/>
              <a:ext cx="978304" cy="87364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2A68439-0D14-4CC4-8EFE-4F6823848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833" y="4280306"/>
            <a:ext cx="1767175" cy="10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69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5. REFERENCE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8047E-94B9-4A5F-A469-AD26218BBA23}"/>
              </a:ext>
            </a:extLst>
          </p:cNvPr>
          <p:cNvSpPr txBox="1"/>
          <p:nvPr/>
        </p:nvSpPr>
        <p:spPr>
          <a:xfrm>
            <a:off x="1007096" y="2564904"/>
            <a:ext cx="81369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번호판 인식 코드 참고 사이트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https://velog.io/@mactto3487/%ED%94%84%EB%A1%9C%EC%A0%9D%ED%8A%B8-OpenCV-%EC%9E%90%EB%8F%99%EC%B0%A8-%EB%B2%88%ED%98%B8%ED%8C%90-%EC%9D%B8%EC%8B%9D</a:t>
            </a:r>
          </a:p>
          <a:p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이미지 특징 추출 코드 참고 사이트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https://bkshin.tistory.com/entry/OpenCV-26-%EC%9D%B4%EB%AF%B8%EC%A7%80%EC%9D%98-%ED%8A%B9%EC%A7%95%EA%B3%BC-%ED%82%A4-%ED%8F%AC%EC%9D%B8%ED%8A%B8</a:t>
            </a:r>
          </a:p>
        </p:txBody>
      </p:sp>
    </p:spTree>
    <p:extLst>
      <p:ext uri="{BB962C8B-B14F-4D97-AF65-F5344CB8AC3E}">
        <p14:creationId xmlns:p14="http://schemas.microsoft.com/office/powerpoint/2010/main" val="4037831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3529" y="2780928"/>
            <a:ext cx="8496944" cy="1359767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E04655-E796-4823-B3BC-5F84F03A178C}"/>
              </a:ext>
            </a:extLst>
          </p:cNvPr>
          <p:cNvGrpSpPr/>
          <p:nvPr/>
        </p:nvGrpSpPr>
        <p:grpSpPr>
          <a:xfrm>
            <a:off x="1619672" y="3068960"/>
            <a:ext cx="8130029" cy="876197"/>
            <a:chOff x="3802455" y="3723897"/>
            <a:chExt cx="3960494" cy="66313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B7880BA7-2217-438E-8ACA-794BED797058}"/>
                </a:ext>
              </a:extLst>
            </p:cNvPr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1A26E610-BD47-484E-9B18-7DCB43AC3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000" b="1" dirty="0">
                  <a:latin typeface="+mj-lt"/>
                  <a:ea typeface="맑은 고딕" pitchFamily="50" charset="-127"/>
                </a:rPr>
                <a:t>프로젝트 개요</a:t>
              </a:r>
              <a:endParaRPr lang="en-US" altLang="ko-KR" sz="4000" b="1" dirty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7E642518-F6BD-491E-AC9F-E5035E23A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8493" y="3851280"/>
              <a:ext cx="342968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dirty="0">
                  <a:latin typeface="+mj-lt"/>
                  <a:ea typeface="맑은 고딕" pitchFamily="50" charset="-127"/>
                </a:rPr>
                <a:t>01</a:t>
              </a:r>
              <a:endParaRPr lang="ko-KR" altLang="en-US" sz="4000" b="1" dirty="0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73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선일일렉콤 | 번호판인식 시스템">
            <a:extLst>
              <a:ext uri="{FF2B5EF4-FFF2-40B4-BE49-F238E27FC236}">
                <a16:creationId xmlns:a16="http://schemas.microsoft.com/office/drawing/2014/main" id="{A5B68985-693D-4AE8-A4E2-E5701AA3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56" y="1599042"/>
            <a:ext cx="4262251" cy="28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1.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6F7E969-CFB1-4417-A726-544B1F4ED4BE}"/>
                  </a:ext>
                </a:extLst>
              </p14:cNvPr>
              <p14:cNvContentPartPr/>
              <p14:nvPr/>
            </p14:nvContentPartPr>
            <p14:xfrm>
              <a:off x="6616819" y="4187145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6F7E969-CFB1-4417-A726-544B1F4ED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7819" y="417814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B38D6B43-7691-49FD-A84D-96558F76CC52}"/>
              </a:ext>
            </a:extLst>
          </p:cNvPr>
          <p:cNvGrpSpPr/>
          <p:nvPr/>
        </p:nvGrpSpPr>
        <p:grpSpPr>
          <a:xfrm>
            <a:off x="395536" y="4187145"/>
            <a:ext cx="8020950" cy="2440423"/>
            <a:chOff x="395536" y="4187145"/>
            <a:chExt cx="8020950" cy="24404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4FC9869-8B8A-4E1B-9D6D-C55A836B6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0449" y="4187145"/>
              <a:ext cx="4926037" cy="244042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F0C823-3829-4608-B6F7-0B3DBAE3231B}"/>
                </a:ext>
              </a:extLst>
            </p:cNvPr>
            <p:cNvSpPr/>
            <p:nvPr/>
          </p:nvSpPr>
          <p:spPr>
            <a:xfrm>
              <a:off x="3998819" y="4462338"/>
              <a:ext cx="1131265" cy="286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092F7C-CE5B-4FD5-9E88-F89C038AE0EF}"/>
                </a:ext>
              </a:extLst>
            </p:cNvPr>
            <p:cNvSpPr/>
            <p:nvPr/>
          </p:nvSpPr>
          <p:spPr>
            <a:xfrm>
              <a:off x="4015538" y="5733256"/>
              <a:ext cx="1122094" cy="286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52746B-E267-404A-AC3D-ECE5DD863CF5}"/>
                </a:ext>
              </a:extLst>
            </p:cNvPr>
            <p:cNvSpPr txBox="1"/>
            <p:nvPr/>
          </p:nvSpPr>
          <p:spPr>
            <a:xfrm>
              <a:off x="395536" y="4437768"/>
              <a:ext cx="30949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B191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기존 무인 주차 시스템의 문제점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2896250" y="219453"/>
            <a:ext cx="361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차량 번호판 인식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50E401-B82E-4AFD-BA03-81D65DFE422A}"/>
              </a:ext>
            </a:extLst>
          </p:cNvPr>
          <p:cNvSpPr txBox="1"/>
          <p:nvPr/>
        </p:nvSpPr>
        <p:spPr>
          <a:xfrm>
            <a:off x="81299" y="1253872"/>
            <a:ext cx="3094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B191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번호판 인식 시스템</a:t>
            </a:r>
          </a:p>
        </p:txBody>
      </p:sp>
      <p:pic>
        <p:nvPicPr>
          <p:cNvPr id="12" name="Picture 4" descr="GTL, LPR, ANPR, 차량번호판인식, 차량번호인식, OCR, 주차장, 주차면 : 2012_07_23_04 - YouTube">
            <a:extLst>
              <a:ext uri="{FF2B5EF4-FFF2-40B4-BE49-F238E27FC236}">
                <a16:creationId xmlns:a16="http://schemas.microsoft.com/office/drawing/2014/main" id="{2F58C46E-4CA1-4AB7-A9C9-ADBDBA49F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56" y="1291265"/>
            <a:ext cx="4150852" cy="20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1393E032-1556-40F3-B30F-E350B5AC5BAE}"/>
              </a:ext>
            </a:extLst>
          </p:cNvPr>
          <p:cNvSpPr/>
          <p:nvPr/>
        </p:nvSpPr>
        <p:spPr>
          <a:xfrm>
            <a:off x="3520526" y="1702458"/>
            <a:ext cx="620143" cy="634129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1.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6" name="Picture 2" descr="정부청사·경찰청 무인주차시스템 &amp;#39;가짜 종이 번호판&amp;#39;을 식별 못한다!!&amp;#39;가짜 종이번호판&amp;#39; 아파트 무인주차 시스템도 무사통과!!">
            <a:extLst>
              <a:ext uri="{FF2B5EF4-FFF2-40B4-BE49-F238E27FC236}">
                <a16:creationId xmlns:a16="http://schemas.microsoft.com/office/drawing/2014/main" id="{5E8D2491-6DD5-4FEE-91EF-1C4C964BD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25" y="2554230"/>
            <a:ext cx="1944216" cy="20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AB20CE-DB20-48F6-BF61-76F6E0621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33"/>
          <a:stretch/>
        </p:blipFill>
        <p:spPr>
          <a:xfrm>
            <a:off x="6181221" y="1433168"/>
            <a:ext cx="2539372" cy="1597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FA4905-2F94-467C-8AFD-16AA58439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30" r="7103" b="4448"/>
          <a:stretch/>
        </p:blipFill>
        <p:spPr>
          <a:xfrm>
            <a:off x="6181220" y="3958226"/>
            <a:ext cx="2539371" cy="1597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9E75E6-A411-41B3-8B17-DB968EFBEE81}"/>
              </a:ext>
            </a:extLst>
          </p:cNvPr>
          <p:cNvSpPr txBox="1"/>
          <p:nvPr/>
        </p:nvSpPr>
        <p:spPr>
          <a:xfrm>
            <a:off x="6746969" y="31496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정부서울청사문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열어줌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48B8A-D15D-4EAE-B50A-510064390BC4}"/>
              </a:ext>
            </a:extLst>
          </p:cNvPr>
          <p:cNvSpPr txBox="1"/>
          <p:nvPr/>
        </p:nvSpPr>
        <p:spPr>
          <a:xfrm>
            <a:off x="6746969" y="5675631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경찰청 </a:t>
            </a:r>
            <a:b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열어줌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BAB6C-1A0D-47F8-9AE2-4B659B218CF8}"/>
              </a:ext>
            </a:extLst>
          </p:cNvPr>
          <p:cNvSpPr txBox="1"/>
          <p:nvPr/>
        </p:nvSpPr>
        <p:spPr>
          <a:xfrm>
            <a:off x="3519165" y="472514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종이</a:t>
            </a:r>
            <a:b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부착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3A7A5DC-6056-4723-B736-B89D441548E5}"/>
              </a:ext>
            </a:extLst>
          </p:cNvPr>
          <p:cNvSpPr/>
          <p:nvPr/>
        </p:nvSpPr>
        <p:spPr>
          <a:xfrm>
            <a:off x="5394118" y="3429000"/>
            <a:ext cx="504056" cy="2976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2896250" y="219453"/>
            <a:ext cx="289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시스템의 문제점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02199E-9B83-4908-8B50-AF3D8AC89F9F}"/>
              </a:ext>
            </a:extLst>
          </p:cNvPr>
          <p:cNvSpPr txBox="1"/>
          <p:nvPr/>
        </p:nvSpPr>
        <p:spPr>
          <a:xfrm>
            <a:off x="323528" y="1196752"/>
            <a:ext cx="310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기자가 실제로 실험한 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5D135-7F03-4D24-BF98-BF7E4A374D3A}"/>
              </a:ext>
            </a:extLst>
          </p:cNvPr>
          <p:cNvSpPr txBox="1"/>
          <p:nvPr/>
        </p:nvSpPr>
        <p:spPr>
          <a:xfrm>
            <a:off x="3491" y="3064474"/>
            <a:ext cx="22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외부에서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차량 번호 확인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종이 번호판 제작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B06761F-CB2F-401C-8AD9-4E90F76E005E}"/>
              </a:ext>
            </a:extLst>
          </p:cNvPr>
          <p:cNvSpPr/>
          <p:nvPr/>
        </p:nvSpPr>
        <p:spPr>
          <a:xfrm>
            <a:off x="2349138" y="3429000"/>
            <a:ext cx="504056" cy="2976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1.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2987824" y="221000"/>
            <a:ext cx="32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목적 및 목표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87F7126-B44E-4173-89E8-D6F70CEA7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7" t="42669" r="28310" b="27856"/>
          <a:stretch/>
        </p:blipFill>
        <p:spPr bwMode="auto">
          <a:xfrm>
            <a:off x="611561" y="3269312"/>
            <a:ext cx="144884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992415-5DE6-4F94-AAEB-33772D56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35" y="3458230"/>
            <a:ext cx="1698643" cy="8890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617308-CDCB-4DD8-9B83-149EA1EF9A9A}"/>
              </a:ext>
            </a:extLst>
          </p:cNvPr>
          <p:cNvSpPr txBox="1"/>
          <p:nvPr/>
        </p:nvSpPr>
        <p:spPr>
          <a:xfrm>
            <a:off x="2042867" y="4658689"/>
            <a:ext cx="212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글자</a:t>
            </a:r>
            <a:b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인식 및 비교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551166-D433-45D7-A871-ABF717F17553}"/>
              </a:ext>
            </a:extLst>
          </p:cNvPr>
          <p:cNvSpPr/>
          <p:nvPr/>
        </p:nvSpPr>
        <p:spPr>
          <a:xfrm>
            <a:off x="395536" y="3068960"/>
            <a:ext cx="3829283" cy="2729894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E7D48-19BC-4F72-860A-20F146E86E9D}"/>
              </a:ext>
            </a:extLst>
          </p:cNvPr>
          <p:cNvSpPr txBox="1"/>
          <p:nvPr/>
        </p:nvSpPr>
        <p:spPr>
          <a:xfrm>
            <a:off x="227147" y="2660711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기존의 방법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55A9E-314A-4DB6-8157-D0E9A7BD869C}"/>
              </a:ext>
            </a:extLst>
          </p:cNvPr>
          <p:cNvSpPr txBox="1"/>
          <p:nvPr/>
        </p:nvSpPr>
        <p:spPr>
          <a:xfrm>
            <a:off x="4823520" y="265773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가지 보안책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C34C1-1201-423C-BF12-62FBFBEEA33A}"/>
              </a:ext>
            </a:extLst>
          </p:cNvPr>
          <p:cNvSpPr txBox="1"/>
          <p:nvPr/>
        </p:nvSpPr>
        <p:spPr>
          <a:xfrm>
            <a:off x="405952" y="1302127"/>
            <a:ext cx="6909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기존의 차량 번호판 인식 시스템을 개선</a:t>
            </a:r>
          </a:p>
          <a:p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목적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가짜 번호판 차량의 진입을 방지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9F8B616-5056-48EE-A90D-475B7F2E5F8A}"/>
              </a:ext>
            </a:extLst>
          </p:cNvPr>
          <p:cNvSpPr/>
          <p:nvPr/>
        </p:nvSpPr>
        <p:spPr>
          <a:xfrm>
            <a:off x="4738363" y="4092520"/>
            <a:ext cx="688966" cy="657839"/>
          </a:xfrm>
          <a:prstGeom prst="mathPlus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38B6CF-C31F-493E-8641-BFF7FB340B01}"/>
              </a:ext>
            </a:extLst>
          </p:cNvPr>
          <p:cNvGrpSpPr/>
          <p:nvPr/>
        </p:nvGrpSpPr>
        <p:grpSpPr>
          <a:xfrm>
            <a:off x="5868144" y="3417701"/>
            <a:ext cx="3203127" cy="2212436"/>
            <a:chOff x="5839100" y="2747433"/>
            <a:chExt cx="3203127" cy="22124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FD7C4D-B7AF-44E1-A25C-7C38B77DAD52}"/>
                </a:ext>
              </a:extLst>
            </p:cNvPr>
            <p:cNvSpPr txBox="1"/>
            <p:nvPr/>
          </p:nvSpPr>
          <p:spPr>
            <a:xfrm>
              <a:off x="5839100" y="2747433"/>
              <a:ext cx="3203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1. </a:t>
              </a:r>
              <a:r>
                <a:rPr lang="ko-KR" altLang="en-US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이미지 매칭 및 비교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EF1AB5-802A-4D58-A676-3DD589E2CCE4}"/>
                </a:ext>
              </a:extLst>
            </p:cNvPr>
            <p:cNvSpPr txBox="1"/>
            <p:nvPr/>
          </p:nvSpPr>
          <p:spPr>
            <a:xfrm>
              <a:off x="5839100" y="3646240"/>
              <a:ext cx="3203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2. </a:t>
              </a:r>
              <a:r>
                <a:rPr lang="ko-KR" altLang="en-US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특징 매칭 및 비교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8B5892-DD50-4638-9963-072095292B54}"/>
                </a:ext>
              </a:extLst>
            </p:cNvPr>
            <p:cNvSpPr txBox="1"/>
            <p:nvPr/>
          </p:nvSpPr>
          <p:spPr>
            <a:xfrm>
              <a:off x="5839100" y="4621315"/>
              <a:ext cx="32031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3. </a:t>
              </a:r>
              <a:r>
                <a:rPr lang="ko-KR" altLang="en-US" sz="1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내부에 차량 존재 여부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1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 animBg="1"/>
      <p:bldP spid="29" grpId="0"/>
      <p:bldP spid="31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E04655-E796-4823-B3BC-5F84F03A178C}"/>
              </a:ext>
            </a:extLst>
          </p:cNvPr>
          <p:cNvGrpSpPr/>
          <p:nvPr/>
        </p:nvGrpSpPr>
        <p:grpSpPr>
          <a:xfrm>
            <a:off x="506985" y="3068959"/>
            <a:ext cx="8130029" cy="876197"/>
            <a:chOff x="3802455" y="3723897"/>
            <a:chExt cx="3960494" cy="663135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B7880BA7-2217-438E-8ACA-794BED797058}"/>
                </a:ext>
              </a:extLst>
            </p:cNvPr>
            <p:cNvSpPr/>
            <p:nvPr/>
          </p:nvSpPr>
          <p:spPr>
            <a:xfrm>
              <a:off x="3802455" y="3723897"/>
              <a:ext cx="732821" cy="562742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1A26E610-BD47-484E-9B18-7DCB43AC3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3648" y="3851280"/>
              <a:ext cx="3179301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000" b="1" dirty="0">
                  <a:latin typeface="+mj-lt"/>
                  <a:ea typeface="맑은 고딕" pitchFamily="50" charset="-127"/>
                </a:rPr>
                <a:t>개선 보안 절차 및 방법</a:t>
              </a:r>
              <a:endParaRPr lang="en-US" altLang="ko-KR" sz="4000" b="1" dirty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7E642518-F6BD-491E-AC9F-E5035E23A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8494" y="3851280"/>
              <a:ext cx="342968" cy="53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dirty="0">
                  <a:latin typeface="+mj-lt"/>
                  <a:ea typeface="맑은 고딕" pitchFamily="50" charset="-127"/>
                </a:rPr>
                <a:t>02</a:t>
              </a:r>
              <a:endParaRPr lang="ko-KR" altLang="en-US" sz="4000" b="1" dirty="0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개선된 보안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123193" y="207356"/>
            <a:ext cx="325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보안의 흐름</a:t>
            </a:r>
          </a:p>
        </p:txBody>
      </p:sp>
      <p:pic>
        <p:nvPicPr>
          <p:cNvPr id="5" name="그래픽 4" descr="자동차 단색으로 채워진">
            <a:extLst>
              <a:ext uri="{FF2B5EF4-FFF2-40B4-BE49-F238E27FC236}">
                <a16:creationId xmlns:a16="http://schemas.microsoft.com/office/drawing/2014/main" id="{870A9085-45F0-4D2B-BBAA-E9A1328C1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765" y="2940672"/>
            <a:ext cx="1670767" cy="1362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C7DB4-47D8-4247-BE6A-13ECA58C4DDF}"/>
              </a:ext>
            </a:extLst>
          </p:cNvPr>
          <p:cNvSpPr txBox="1"/>
          <p:nvPr/>
        </p:nvSpPr>
        <p:spPr>
          <a:xfrm>
            <a:off x="3384022" y="3058790"/>
            <a:ext cx="270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B803B-F1D1-4A48-97F4-34C19D76AD9F}"/>
              </a:ext>
            </a:extLst>
          </p:cNvPr>
          <p:cNvSpPr txBox="1"/>
          <p:nvPr/>
        </p:nvSpPr>
        <p:spPr>
          <a:xfrm>
            <a:off x="3388422" y="3596819"/>
            <a:ext cx="270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3: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특징점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매칭 및 비교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DB65-C406-49AA-A1F0-E4153D266CE9}"/>
              </a:ext>
            </a:extLst>
          </p:cNvPr>
          <p:cNvSpPr txBox="1"/>
          <p:nvPr/>
        </p:nvSpPr>
        <p:spPr>
          <a:xfrm>
            <a:off x="3384022" y="4134848"/>
            <a:ext cx="270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내부 존재 여부 확인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34F16-325F-4870-9482-11822D03F0F6}"/>
              </a:ext>
            </a:extLst>
          </p:cNvPr>
          <p:cNvSpPr/>
          <p:nvPr/>
        </p:nvSpPr>
        <p:spPr>
          <a:xfrm>
            <a:off x="3225117" y="2276872"/>
            <a:ext cx="2950240" cy="248874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8FDE0D-D251-4F64-9C09-C28B7AC998BD}"/>
              </a:ext>
            </a:extLst>
          </p:cNvPr>
          <p:cNvSpPr/>
          <p:nvPr/>
        </p:nvSpPr>
        <p:spPr bwMode="auto">
          <a:xfrm>
            <a:off x="2555599" y="3395044"/>
            <a:ext cx="363967" cy="3810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7BCEAFF-5A0F-4A33-B7FE-29E693EC2212}"/>
              </a:ext>
            </a:extLst>
          </p:cNvPr>
          <p:cNvSpPr/>
          <p:nvPr/>
        </p:nvSpPr>
        <p:spPr bwMode="auto">
          <a:xfrm>
            <a:off x="6328478" y="3395044"/>
            <a:ext cx="363967" cy="3810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4EE33-DFEC-455C-A851-CA1F8BB9BDAF}"/>
              </a:ext>
            </a:extLst>
          </p:cNvPr>
          <p:cNvSpPr txBox="1"/>
          <p:nvPr/>
        </p:nvSpPr>
        <p:spPr>
          <a:xfrm>
            <a:off x="5759978" y="4149776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만족하면 통과</a:t>
            </a:r>
          </a:p>
        </p:txBody>
      </p:sp>
      <p:pic>
        <p:nvPicPr>
          <p:cNvPr id="13" name="그래픽 12" descr="자동차 단색으로 채워진">
            <a:extLst>
              <a:ext uri="{FF2B5EF4-FFF2-40B4-BE49-F238E27FC236}">
                <a16:creationId xmlns:a16="http://schemas.microsoft.com/office/drawing/2014/main" id="{7F960A5A-0D07-4F44-9047-D4D57357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4835" y="2904054"/>
            <a:ext cx="1670767" cy="1362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403FA1-9D66-488C-B854-696EC90E0FD4}"/>
              </a:ext>
            </a:extLst>
          </p:cNvPr>
          <p:cNvSpPr txBox="1"/>
          <p:nvPr/>
        </p:nvSpPr>
        <p:spPr>
          <a:xfrm>
            <a:off x="-936458" y="4177880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차량 진입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4BC42-1E66-4A62-A2F1-73E8F5C6A336}"/>
              </a:ext>
            </a:extLst>
          </p:cNvPr>
          <p:cNvSpPr txBox="1"/>
          <p:nvPr/>
        </p:nvSpPr>
        <p:spPr>
          <a:xfrm>
            <a:off x="3384022" y="2515067"/>
            <a:ext cx="270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1: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0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432"/>
            <a:ext cx="7661196" cy="796908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2. </a:t>
            </a:r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개선 절차 및 방법</a:t>
            </a:r>
            <a:r>
              <a:rPr lang="en-US" altLang="ko-KR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-</a:t>
            </a:r>
            <a:endParaRPr lang="ko-KR" altLang="en-US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E14ED-DCBB-4DDB-8C89-569BAA9CB3FE}"/>
              </a:ext>
            </a:extLst>
          </p:cNvPr>
          <p:cNvSpPr txBox="1"/>
          <p:nvPr/>
        </p:nvSpPr>
        <p:spPr>
          <a:xfrm>
            <a:off x="4283968" y="2073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AAE45F-52B4-470A-ABFB-ED82FB52FDF2}"/>
              </a:ext>
            </a:extLst>
          </p:cNvPr>
          <p:cNvGrpSpPr/>
          <p:nvPr/>
        </p:nvGrpSpPr>
        <p:grpSpPr>
          <a:xfrm>
            <a:off x="504141" y="1772816"/>
            <a:ext cx="8058705" cy="4073652"/>
            <a:chOff x="433142" y="1706229"/>
            <a:chExt cx="8058705" cy="4073652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CCF9C1A9-C64A-4C81-9AE0-B280B4636F64}"/>
                </a:ext>
              </a:extLst>
            </p:cNvPr>
            <p:cNvSpPr/>
            <p:nvPr/>
          </p:nvSpPr>
          <p:spPr bwMode="auto">
            <a:xfrm>
              <a:off x="2819270" y="2628805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74F7FE3B-A877-4FAA-85BB-3FA2FBE34755}"/>
                </a:ext>
              </a:extLst>
            </p:cNvPr>
            <p:cNvSpPr/>
            <p:nvPr/>
          </p:nvSpPr>
          <p:spPr bwMode="auto">
            <a:xfrm>
              <a:off x="5744710" y="2627976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BE50F30-81B6-441A-994A-8EF9E5407B83}"/>
                </a:ext>
              </a:extLst>
            </p:cNvPr>
            <p:cNvSpPr/>
            <p:nvPr/>
          </p:nvSpPr>
          <p:spPr bwMode="auto">
            <a:xfrm rot="5400000">
              <a:off x="7315046" y="3929954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A733385-F1EC-4D3B-BABB-05AAB5AC0E3B}"/>
                </a:ext>
              </a:extLst>
            </p:cNvPr>
            <p:cNvSpPr/>
            <p:nvPr/>
          </p:nvSpPr>
          <p:spPr bwMode="auto">
            <a:xfrm rot="10800000">
              <a:off x="5744709" y="5398867"/>
              <a:ext cx="363967" cy="38101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E0AB3B-274C-45BF-A445-288D78270AA3}"/>
                </a:ext>
              </a:extLst>
            </p:cNvPr>
            <p:cNvSpPr txBox="1"/>
            <p:nvPr/>
          </p:nvSpPr>
          <p:spPr>
            <a:xfrm>
              <a:off x="3554472" y="1723057"/>
              <a:ext cx="179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Object Detection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B50EE6-442F-42C6-B7CA-EC9C0BE8CA35}"/>
                </a:ext>
              </a:extLst>
            </p:cNvPr>
            <p:cNvSpPr txBox="1"/>
            <p:nvPr/>
          </p:nvSpPr>
          <p:spPr>
            <a:xfrm>
              <a:off x="6598712" y="1711451"/>
              <a:ext cx="179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Detect Car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68644B-9672-46BE-86F1-71A0A5E7F886}"/>
                </a:ext>
              </a:extLst>
            </p:cNvPr>
            <p:cNvSpPr txBox="1"/>
            <p:nvPr/>
          </p:nvSpPr>
          <p:spPr>
            <a:xfrm>
              <a:off x="3392830" y="4442532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흑백화</a:t>
              </a:r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1A2E4-2464-4C00-A94E-70547AFCF2CA}"/>
                </a:ext>
              </a:extLst>
            </p:cNvPr>
            <p:cNvSpPr txBox="1"/>
            <p:nvPr/>
          </p:nvSpPr>
          <p:spPr>
            <a:xfrm>
              <a:off x="433142" y="4433243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흑백화</a:t>
              </a:r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C79220-F88C-4F2A-953B-1584DD93BD70}"/>
                </a:ext>
              </a:extLst>
            </p:cNvPr>
            <p:cNvSpPr txBox="1"/>
            <p:nvPr/>
          </p:nvSpPr>
          <p:spPr>
            <a:xfrm>
              <a:off x="604656" y="1706229"/>
              <a:ext cx="179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차량 진입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8BFB8-6D39-4633-8E0F-825DA5D15232}"/>
                </a:ext>
              </a:extLst>
            </p:cNvPr>
            <p:cNvSpPr txBox="1"/>
            <p:nvPr/>
          </p:nvSpPr>
          <p:spPr>
            <a:xfrm>
              <a:off x="6502211" y="4442533"/>
              <a:ext cx="1989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Croped</a:t>
              </a:r>
              <a:r>
                <a:rPr lang="en-US" altLang="ko-KR" sz="1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Picture</a:t>
              </a:r>
              <a:endPara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D605AE-A08B-4C46-861C-A44D5C1F448E}"/>
              </a:ext>
            </a:extLst>
          </p:cNvPr>
          <p:cNvSpPr txBox="1"/>
          <p:nvPr/>
        </p:nvSpPr>
        <p:spPr>
          <a:xfrm>
            <a:off x="0" y="1047757"/>
            <a:ext cx="280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번호판 인식 및 비교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A84A52-3B99-47EB-B952-023F41FE414F}"/>
              </a:ext>
            </a:extLst>
          </p:cNvPr>
          <p:cNvSpPr/>
          <p:nvPr/>
        </p:nvSpPr>
        <p:spPr bwMode="auto">
          <a:xfrm rot="10800000">
            <a:off x="2813727" y="5465454"/>
            <a:ext cx="363967" cy="381014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2" descr="선일일렉콤 | 번호판인식 시스템">
            <a:extLst>
              <a:ext uri="{FF2B5EF4-FFF2-40B4-BE49-F238E27FC236}">
                <a16:creationId xmlns:a16="http://schemas.microsoft.com/office/drawing/2014/main" id="{EF9C38C1-1C62-4A48-A688-53BDB7A6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6" y="2142932"/>
            <a:ext cx="2426533" cy="16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14FEC1A-B45E-49BC-8934-AA3ACF1B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706" y="2080593"/>
            <a:ext cx="2426532" cy="1692336"/>
          </a:xfrm>
          <a:prstGeom prst="rect">
            <a:avLst/>
          </a:prstGeom>
        </p:spPr>
      </p:pic>
      <p:pic>
        <p:nvPicPr>
          <p:cNvPr id="4" name="그림 3" descr="텍스트, 자동차, 실외, 나무이(가) 표시된 사진&#10;&#10;자동 생성된 설명">
            <a:extLst>
              <a:ext uri="{FF2B5EF4-FFF2-40B4-BE49-F238E27FC236}">
                <a16:creationId xmlns:a16="http://schemas.microsoft.com/office/drawing/2014/main" id="{CF57EA33-D7EB-4446-8CE2-1090DF8E7E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46" y="2143806"/>
            <a:ext cx="2426532" cy="1629123"/>
          </a:xfrm>
          <a:prstGeom prst="rect">
            <a:avLst/>
          </a:prstGeom>
        </p:spPr>
      </p:pic>
      <p:pic>
        <p:nvPicPr>
          <p:cNvPr id="6" name="그림 5" descr="텍스트, 자동차, 실외, 운송이(가) 표시된 사진&#10;&#10;자동 생성된 설명">
            <a:extLst>
              <a:ext uri="{FF2B5EF4-FFF2-40B4-BE49-F238E27FC236}">
                <a16:creationId xmlns:a16="http://schemas.microsoft.com/office/drawing/2014/main" id="{0148A75D-0EF5-4D99-9658-CA90544AD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4102" r="3024" b="4102"/>
          <a:stretch/>
        </p:blipFill>
        <p:spPr>
          <a:xfrm>
            <a:off x="6298146" y="4849928"/>
            <a:ext cx="2426532" cy="162912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D5D2926-9F6F-46B5-B664-82B9991AF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706" y="4849927"/>
            <a:ext cx="2426532" cy="162912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AB3D4E8-75A9-47A5-AC5B-5FB516A95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80" y="4851552"/>
            <a:ext cx="2426534" cy="16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12741</TotalTime>
  <Words>2207</Words>
  <Application>Microsoft Office PowerPoint</Application>
  <PresentationFormat>화면 슬라이드 쇼(4:3)</PresentationFormat>
  <Paragraphs>288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Calibri</vt:lpstr>
      <vt:lpstr>맑은 고딕</vt:lpstr>
      <vt:lpstr>굴림체</vt:lpstr>
      <vt:lpstr>Calibri Light</vt:lpstr>
      <vt:lpstr>Arial</vt:lpstr>
      <vt:lpstr>에스코어 드림 6 Bold</vt:lpstr>
      <vt:lpstr>Office 테마</vt:lpstr>
      <vt:lpstr>차량 번호판  인식 시스템의 개선</vt:lpstr>
      <vt:lpstr>PowerPoint 프레젠테이션</vt:lpstr>
      <vt:lpstr>PowerPoint 프레젠테이션</vt:lpstr>
      <vt:lpstr>  1. 프로젝트 개요 - </vt:lpstr>
      <vt:lpstr>  1. 프로젝트 개요 - </vt:lpstr>
      <vt:lpstr>  1. 프로젝트 개요 - </vt:lpstr>
      <vt:lpstr>PowerPoint 프레젠테이션</vt:lpstr>
      <vt:lpstr>  2. 개선된 보안 절차 및 방법 -</vt:lpstr>
      <vt:lpstr>  2. 프로젝트 개선 절차 및 방법 -</vt:lpstr>
      <vt:lpstr>  2. 프로젝트 개선 절차 및 방법 -</vt:lpstr>
      <vt:lpstr>  2. 프로젝트 개선 절차 및 방법 -</vt:lpstr>
      <vt:lpstr>  2. 프로젝트 개선 절차 및 방법 -</vt:lpstr>
      <vt:lpstr>  2. 프로젝트 개선 절차 및 방법 -</vt:lpstr>
      <vt:lpstr>  2. 프로젝트 개선 절차 및 방법 -</vt:lpstr>
      <vt:lpstr>  2. 프로젝트 개선 절차 및 방법 -</vt:lpstr>
      <vt:lpstr>  2. 프로젝트 개선 절차 및 방법 - </vt:lpstr>
      <vt:lpstr>PowerPoint 프레젠테이션</vt:lpstr>
      <vt:lpstr>  3. 프로젝트 실험 및 검증 -</vt:lpstr>
      <vt:lpstr>  3. 프로젝트 실험 및 검증 -</vt:lpstr>
      <vt:lpstr>  3. 프로젝트 실험 및 검증 -</vt:lpstr>
      <vt:lpstr>  3. 프로젝트 실험 및 검증 -</vt:lpstr>
      <vt:lpstr>  3. 프로젝트 실험 및 검증 -</vt:lpstr>
      <vt:lpstr>PowerPoint 프레젠테이션</vt:lpstr>
      <vt:lpstr>  4. 프로젝트 결론 및 시사점</vt:lpstr>
      <vt:lpstr>  4. 프로젝트 결론 및 시사점</vt:lpstr>
      <vt:lpstr>  5. REFERENCE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jsm50660@gmail.com</cp:lastModifiedBy>
  <cp:revision>38</cp:revision>
  <dcterms:created xsi:type="dcterms:W3CDTF">2010-02-01T08:03:16Z</dcterms:created>
  <dcterms:modified xsi:type="dcterms:W3CDTF">2021-11-21T18:45:40Z</dcterms:modified>
  <cp:category>www.slidemembers.com</cp:category>
  <cp:version>YESFORM Co.,Ltd.</cp:version>
</cp:coreProperties>
</file>